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90" r:id="rId19"/>
    <p:sldId id="291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92" r:id="rId31"/>
    <p:sldId id="288" r:id="rId32"/>
  </p:sldIdLst>
  <p:sldSz cx="9144000" cy="6858000" type="screen4x3"/>
  <p:notesSz cx="6662738" cy="9926638"/>
  <p:custDataLst>
    <p:tags r:id="rId35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990033"/>
    <a:srgbClr val="47BAD6"/>
    <a:srgbClr val="FE9E32"/>
    <a:srgbClr val="009900"/>
    <a:srgbClr val="FE9D32"/>
    <a:srgbClr val="969696"/>
    <a:srgbClr val="FECB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 autoAdjust="0"/>
    <p:restoredTop sz="84812" autoAdjust="0"/>
  </p:normalViewPr>
  <p:slideViewPr>
    <p:cSldViewPr>
      <p:cViewPr varScale="1">
        <p:scale>
          <a:sx n="89" d="100"/>
          <a:sy n="89" d="100"/>
        </p:scale>
        <p:origin x="-540" y="-96"/>
      </p:cViewPr>
      <p:guideLst>
        <p:guide orient="horz" pos="3861"/>
        <p:guide orient="horz" pos="3974"/>
        <p:guide orient="horz" pos="4020"/>
        <p:guide orient="horz" pos="4088"/>
        <p:guide pos="3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08" y="-90"/>
      </p:cViewPr>
      <p:guideLst>
        <p:guide orient="horz" pos="3127"/>
        <p:guide pos="2099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5075" y="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5075" y="942975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/>
              </a:defRPr>
            </a:lvl1pPr>
          </a:lstStyle>
          <a:p>
            <a:pPr>
              <a:defRPr/>
            </a:pPr>
            <a:fld id="{59AD27C1-C1CE-4A20-BCFC-2743423B26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5075" y="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0900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8473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5075" y="942975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/>
              </a:defRPr>
            </a:lvl1pPr>
          </a:lstStyle>
          <a:p>
            <a:pPr>
              <a:defRPr/>
            </a:pPr>
            <a:fld id="{61CD2D9E-293C-4FE3-9B4F-F4F7BFC5B7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8D614-BBF9-4478-B233-CFE07C79FF92}" type="slidenum">
              <a:rPr lang="en-US" smtClean="0">
                <a:latin typeface="Times" pitchFamily="18" charset="0"/>
              </a:rPr>
              <a:pPr/>
              <a:t>1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8649FE-DF69-4DC7-A15D-07C407AEA565}" type="slidenum">
              <a:rPr lang="en-US" smtClean="0">
                <a:latin typeface="Times" pitchFamily="18" charset="0"/>
              </a:rPr>
              <a:pPr/>
              <a:t>10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" pitchFamily="18" charset="0"/>
              </a:rPr>
              <a:t>What to look at on a TK survey. </a:t>
            </a:r>
          </a:p>
          <a:p>
            <a:pPr eaLnBrk="1" hangingPunct="1"/>
            <a:r>
              <a:rPr lang="en-US" smtClean="0">
                <a:latin typeface="Times" pitchFamily="18" charset="0"/>
              </a:rPr>
              <a:t>Nozzles?</a:t>
            </a:r>
          </a:p>
          <a:p>
            <a:pPr eaLnBrk="1" hangingPunct="1"/>
            <a:r>
              <a:rPr lang="en-US" smtClean="0">
                <a:latin typeface="Times" pitchFamily="18" charset="0"/>
              </a:rPr>
              <a:t>No disturbance’s?</a:t>
            </a:r>
          </a:p>
          <a:p>
            <a:pPr eaLnBrk="1" hangingPunct="1"/>
            <a:r>
              <a:rPr lang="en-US" smtClean="0">
                <a:latin typeface="Times" pitchFamily="18" charset="0"/>
              </a:rPr>
              <a:t>Pipes?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370035-1FCC-46DA-B4FF-D49A18077DE5}" type="slidenum">
              <a:rPr lang="en-US" smtClean="0">
                <a:latin typeface="Times" pitchFamily="18" charset="0"/>
              </a:rPr>
              <a:pPr/>
              <a:t>11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F1AD34-4CD6-46AC-9E98-CD88D8D48B53}" type="slidenum">
              <a:rPr lang="en-US" smtClean="0">
                <a:latin typeface="Times" pitchFamily="18" charset="0"/>
              </a:rPr>
              <a:pPr/>
              <a:t>12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81B727-504D-430E-A2FB-944010A47183}" type="slidenum">
              <a:rPr lang="en-US" smtClean="0">
                <a:latin typeface="Times" pitchFamily="18" charset="0"/>
              </a:rPr>
              <a:pPr/>
              <a:t>13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6F827B-BABC-4443-9F77-E87067BC6957}" type="slidenum">
              <a:rPr lang="en-US" smtClean="0">
                <a:latin typeface="Times" pitchFamily="18" charset="0"/>
              </a:rPr>
              <a:pPr/>
              <a:t>14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" pitchFamily="18" charset="0"/>
              </a:rPr>
              <a:t>Where is the reference point on the radar?</a:t>
            </a:r>
          </a:p>
          <a:p>
            <a:pPr eaLnBrk="1" hangingPunct="1"/>
            <a:endParaRPr lang="en-US" smtClean="0">
              <a:latin typeface="Times" pitchFamily="18" charset="0"/>
            </a:endParaRPr>
          </a:p>
          <a:p>
            <a:pPr eaLnBrk="1" hangingPunct="1"/>
            <a:r>
              <a:rPr lang="en-US" smtClean="0">
                <a:latin typeface="Times" pitchFamily="18" charset="0"/>
              </a:rPr>
              <a:t>See slide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43B3DB-415F-4400-A86E-4209EF6E0D17}" type="slidenum">
              <a:rPr lang="en-US" smtClean="0">
                <a:latin typeface="Times" pitchFamily="18" charset="0"/>
              </a:rPr>
              <a:pPr/>
              <a:t>15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" pitchFamily="18" charset="0"/>
              </a:rPr>
              <a:t>Recommendations from us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3F7841-1508-40ED-B3E4-6773BC1861D9}" type="slidenum">
              <a:rPr lang="en-US" smtClean="0">
                <a:latin typeface="Times" pitchFamily="18" charset="0"/>
              </a:rPr>
              <a:pPr/>
              <a:t>16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7CEA35-5782-4AD1-A71D-9AC76E6CB36F}" type="slidenum">
              <a:rPr lang="en-US" smtClean="0">
                <a:latin typeface="Times" pitchFamily="18" charset="0"/>
              </a:rPr>
              <a:pPr/>
              <a:t>17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" pitchFamily="18" charset="0"/>
              </a:rPr>
              <a:t>Retro fit, what to think of!!!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1E9670-AAC8-4D43-B5D1-BB9DACC43E11}" type="slidenum">
              <a:rPr lang="en-US" smtClean="0">
                <a:latin typeface="Times" pitchFamily="18" charset="0"/>
              </a:rPr>
              <a:pPr/>
              <a:t>18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1B2990-92FA-4CE5-A315-688D8C32A789}" type="slidenum">
              <a:rPr lang="en-US" smtClean="0">
                <a:latin typeface="Times" pitchFamily="18" charset="0"/>
              </a:rPr>
              <a:pPr/>
              <a:t>20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AEDE5A-6092-46C8-97F7-50EAA07A2B77}" type="slidenum">
              <a:rPr lang="en-US" smtClean="0">
                <a:latin typeface="Times" pitchFamily="18" charset="0"/>
              </a:rPr>
              <a:pPr/>
              <a:t>2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6C2B95-C439-48BF-9217-4507DABE9D02}" type="slidenum">
              <a:rPr lang="en-US" smtClean="0">
                <a:latin typeface="Times" pitchFamily="18" charset="0"/>
              </a:rPr>
              <a:pPr/>
              <a:t>21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" pitchFamily="18" charset="0"/>
              </a:rPr>
              <a:t>Ok to have JB towards tank wall?</a:t>
            </a:r>
          </a:p>
          <a:p>
            <a:pPr eaLnBrk="1" hangingPunct="1"/>
            <a:r>
              <a:rPr lang="en-US" smtClean="0">
                <a:latin typeface="Times" pitchFamily="18" charset="0"/>
              </a:rPr>
              <a:t>Yes, but it could be difficult to get access to JB….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04258D-F7F1-4F3C-BC30-57CF49A1272A}" type="slidenum">
              <a:rPr lang="en-US" smtClean="0">
                <a:latin typeface="Times" pitchFamily="18" charset="0"/>
              </a:rPr>
              <a:pPr/>
              <a:t>22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F7D7B6-7A3D-4399-9BAD-7BE5671ACFCC}" type="slidenum">
              <a:rPr lang="en-US" smtClean="0">
                <a:latin typeface="Times" pitchFamily="18" charset="0"/>
              </a:rPr>
              <a:pPr/>
              <a:t>23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4958D1-9234-43C9-813B-4E22439FAD4A}" type="slidenum">
              <a:rPr lang="en-US" smtClean="0">
                <a:latin typeface="Times" pitchFamily="18" charset="0"/>
              </a:rPr>
              <a:pPr/>
              <a:t>24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BF304B-F94E-4308-9398-7C370A80FDD0}" type="slidenum">
              <a:rPr lang="en-US" smtClean="0">
                <a:latin typeface="Times" pitchFamily="18" charset="0"/>
              </a:rPr>
              <a:pPr/>
              <a:t>25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" pitchFamily="18" charset="0"/>
              </a:rPr>
              <a:t>Two types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9AF690-09DE-4E64-80EF-46A1B88D7822}" type="slidenum">
              <a:rPr lang="en-US" smtClean="0">
                <a:latin typeface="Times" pitchFamily="18" charset="0"/>
              </a:rPr>
              <a:pPr/>
              <a:t>26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" pitchFamily="18" charset="0"/>
              </a:rPr>
              <a:t>Demand on maximum slot area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A67B5B-804C-44C7-A36F-298D8285254F}" type="slidenum">
              <a:rPr lang="en-US" smtClean="0">
                <a:latin typeface="Times" pitchFamily="18" charset="0"/>
              </a:rPr>
              <a:pPr/>
              <a:t>27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AF68AE-60F1-4F3F-AFE4-E168CB7CCFFD}" type="slidenum">
              <a:rPr lang="en-US" smtClean="0">
                <a:latin typeface="Times" pitchFamily="18" charset="0"/>
              </a:rPr>
              <a:pPr/>
              <a:t>28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" pitchFamily="18" charset="0"/>
              </a:rPr>
              <a:t>If handdip allowed the left plate can ONLY be used, otherwise both are ok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63B3D6-BB13-420A-AA2F-3C75FA529BF8}" type="slidenum">
              <a:rPr lang="en-US" smtClean="0">
                <a:latin typeface="Times" pitchFamily="18" charset="0"/>
              </a:rPr>
              <a:pPr/>
              <a:t>29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" pitchFamily="18" charset="0"/>
              </a:rPr>
              <a:t>SS=Stain steel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Vapor pressure sensor enables volume correction due to vapor for</a:t>
            </a:r>
            <a:r>
              <a:rPr lang="sv-SE" baseline="0" dirty="0" smtClean="0"/>
              <a:t> best measurement performance.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CD2D9E-293C-4FE3-9B4F-F4F7BFC5B74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772738-7DB9-4386-A6E4-FC1FF3FED9C7}" type="slidenum">
              <a:rPr lang="en-US" smtClean="0">
                <a:latin typeface="Times" pitchFamily="18" charset="0"/>
              </a:rPr>
              <a:pPr/>
              <a:t>3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" pitchFamily="18" charset="0"/>
              </a:rPr>
              <a:t>Picture of a typical installation.</a:t>
            </a:r>
          </a:p>
          <a:p>
            <a:pPr eaLnBrk="1" hangingPunct="1"/>
            <a:r>
              <a:rPr lang="en-US" smtClean="0">
                <a:latin typeface="Times" pitchFamily="18" charset="0"/>
              </a:rPr>
              <a:t>Where is the gauge mounted? Close to wall (explain why)</a:t>
            </a:r>
          </a:p>
          <a:p>
            <a:pPr eaLnBrk="1" hangingPunct="1"/>
            <a:r>
              <a:rPr lang="en-US" smtClean="0">
                <a:latin typeface="Times" pitchFamily="18" charset="0"/>
              </a:rPr>
              <a:t>Look at the cabling. Why do they look like that? (Explain)</a:t>
            </a:r>
          </a:p>
          <a:p>
            <a:pPr eaLnBrk="1" hangingPunct="1"/>
            <a:endParaRPr lang="en-US" smtClean="0">
              <a:latin typeface="Times" pitchFamily="18" charset="0"/>
            </a:endParaRPr>
          </a:p>
          <a:p>
            <a:pPr eaLnBrk="1" hangingPunct="1"/>
            <a:r>
              <a:rPr lang="en-US" smtClean="0">
                <a:latin typeface="Times" pitchFamily="18" charset="0"/>
              </a:rPr>
              <a:t>What to think of regarding the electrical installation. Before, after and during the installation (See picture)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08061E-93FC-4717-AA3C-A1FE761E33E8}" type="slidenum">
              <a:rPr lang="en-US" smtClean="0">
                <a:latin typeface="Times" pitchFamily="18" charset="0"/>
              </a:rPr>
              <a:pPr/>
              <a:t>31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" pitchFamily="18" charset="0"/>
              </a:rPr>
              <a:t>Optional stuff!!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E7C99E-6D24-4666-9380-693C807B5272}" type="slidenum">
              <a:rPr lang="en-US" smtClean="0">
                <a:latin typeface="Times" pitchFamily="18" charset="0"/>
              </a:rPr>
              <a:pPr/>
              <a:t>4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" pitchFamily="18" charset="0"/>
              </a:rPr>
              <a:t>What kind of standard do Rosemount follow? API=Motsvarigheten till Sveriges Provnings Institut</a:t>
            </a:r>
          </a:p>
          <a:p>
            <a:pPr eaLnBrk="1" hangingPunct="1"/>
            <a:endParaRPr lang="en-US" smtClean="0">
              <a:latin typeface="Times" pitchFamily="18" charset="0"/>
            </a:endParaRPr>
          </a:p>
          <a:p>
            <a:pPr eaLnBrk="1" hangingPunct="1"/>
            <a:r>
              <a:rPr lang="en-US" smtClean="0">
                <a:latin typeface="Times" pitchFamily="18" charset="0"/>
              </a:rPr>
              <a:t>See slide!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7324B7-0C2D-46E6-B812-6EF72646E87E}" type="slidenum">
              <a:rPr lang="en-US" smtClean="0">
                <a:latin typeface="Times" pitchFamily="18" charset="0"/>
              </a:rPr>
              <a:pPr/>
              <a:t>5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" pitchFamily="18" charset="0"/>
              </a:rPr>
              <a:t>Go thru the four paragraph's. Explain each and one of them.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779ED7-7194-464A-BD80-9F3A372502B5}" type="slidenum">
              <a:rPr lang="en-US" smtClean="0">
                <a:latin typeface="Times" pitchFamily="18" charset="0"/>
              </a:rPr>
              <a:pPr/>
              <a:t>6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sv-SE" smtClean="0">
                <a:latin typeface="Times" pitchFamily="18" charset="0"/>
              </a:rPr>
              <a:t>Most common conditions for a unstable tank reference height &gt; Unstable roof + Bulging walls.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EEB073-1F28-4773-A7EE-BE5537F654A3}" type="slidenum">
              <a:rPr lang="en-US" smtClean="0">
                <a:latin typeface="Times" pitchFamily="18" charset="0"/>
              </a:rPr>
              <a:pPr/>
              <a:t>7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5EE4F8-7F5A-476D-92BD-74981D9A1786}" type="slidenum">
              <a:rPr lang="en-US" smtClean="0">
                <a:latin typeface="Times" pitchFamily="18" charset="0"/>
              </a:rPr>
              <a:pPr/>
              <a:t>8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306F5B-6B74-4487-9709-EBC06E6D8DBB}" type="slidenum">
              <a:rPr lang="en-US" smtClean="0">
                <a:latin typeface="Times" pitchFamily="18" charset="0"/>
              </a:rPr>
              <a:pPr/>
              <a:t>9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0" descr="process manage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2950" y="4700588"/>
            <a:ext cx="2482850" cy="166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0" y="2557463"/>
            <a:ext cx="8059738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1952625" y="0"/>
            <a:ext cx="0" cy="343693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6" name="Text Box 42"/>
          <p:cNvSpPr txBox="1">
            <a:spLocks noChangeArrowheads="1"/>
          </p:cNvSpPr>
          <p:nvPr/>
        </p:nvSpPr>
        <p:spPr bwMode="auto">
          <a:xfrm>
            <a:off x="6084888" y="6602413"/>
            <a:ext cx="21383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>
            <a:spAutoFit/>
          </a:bodyPr>
          <a:lstStyle/>
          <a:p>
            <a:pPr algn="l">
              <a:defRPr/>
            </a:pPr>
            <a:r>
              <a:rPr lang="sv-SE" sz="800" b="0" i="1">
                <a:solidFill>
                  <a:schemeClr val="tx1"/>
                </a:solidFill>
              </a:rPr>
              <a:t>Rosemount Tank Radar AB Confidential</a:t>
            </a:r>
            <a:endParaRPr lang="en-US" sz="800" b="0" i="1">
              <a:solidFill>
                <a:schemeClr val="tx1"/>
              </a:solidFill>
            </a:endParaRPr>
          </a:p>
        </p:txBody>
      </p:sp>
      <p:pic>
        <p:nvPicPr>
          <p:cNvPr id="7" name="Picture 51" descr="Rosemount_Tank_Gauging_bl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5570538"/>
            <a:ext cx="1770062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3" descr="raptor logo 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4075" y="981075"/>
            <a:ext cx="54991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692400"/>
            <a:ext cx="5575300" cy="16510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13772E-E9E6-4080-9E6D-AC489FBC7D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9425" y="406400"/>
            <a:ext cx="2085975" cy="534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406400"/>
            <a:ext cx="6105525" cy="534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E89BEC-EF75-4255-AE51-5A635BE8F5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913" y="0"/>
            <a:ext cx="6119812" cy="6921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7950" y="765175"/>
            <a:ext cx="4351338" cy="59039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8" y="765175"/>
            <a:ext cx="4352925" cy="59039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</p:cSld>
  <p:clrMapOvr>
    <a:masterClrMapping/>
  </p:clrMapOvr>
  <p:transition>
    <p:split orient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913" y="0"/>
            <a:ext cx="6119812" cy="6921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7950" y="765175"/>
            <a:ext cx="4351338" cy="59039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1688" y="765175"/>
            <a:ext cx="4352925" cy="2874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1688" y="3792538"/>
            <a:ext cx="4352925" cy="2876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</p:cSld>
  <p:clrMapOvr>
    <a:masterClrMapping/>
  </p:clrMapOvr>
  <p:transition>
    <p:split orient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331913" y="0"/>
            <a:ext cx="6119812" cy="6921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950" y="765175"/>
            <a:ext cx="4351338" cy="2874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1688" y="765175"/>
            <a:ext cx="4352925" cy="2874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07950" y="3792538"/>
            <a:ext cx="4351338" cy="2876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1688" y="3792538"/>
            <a:ext cx="4352925" cy="2876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</p:cSld>
  <p:clrMapOvr>
    <a:masterClrMapping/>
  </p:clrMapOvr>
  <p:transition>
    <p:split orient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913" y="0"/>
            <a:ext cx="6119812" cy="6921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950" y="765175"/>
            <a:ext cx="4351338" cy="2874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07950" y="3792538"/>
            <a:ext cx="4351338" cy="2876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11688" y="765175"/>
            <a:ext cx="4352925" cy="59039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</p:cSld>
  <p:clrMapOvr>
    <a:masterClrMapping/>
  </p:clrMapOvr>
  <p:transition>
    <p:split orient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913" y="0"/>
            <a:ext cx="6119812" cy="6921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950" y="765175"/>
            <a:ext cx="4351338" cy="59039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1688" y="765175"/>
            <a:ext cx="4352925" cy="59039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B96D6-8417-4C8F-9D71-A1DD0DF899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4DB23C-6851-4270-B3BD-6428F0D0AD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B64152-8886-4676-84EA-0C4ED2B089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2FBE3-3DF5-4A30-9A36-09ABA5F62C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57013-B243-4202-A675-047FAB6B06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B3BBF-13BC-439D-8E7F-7A471F5E3C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25E4B-3C5A-4E2F-BAD7-53F78C1550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sv-S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811B8C-7350-4E1F-A557-EB7DFD2BAC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3" descr="process management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156450" y="5519738"/>
            <a:ext cx="174625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84200" y="406400"/>
            <a:ext cx="75946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206500"/>
            <a:ext cx="83439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58" name="Line 34"/>
          <p:cNvSpPr>
            <a:spLocks noChangeShapeType="1"/>
          </p:cNvSpPr>
          <p:nvPr/>
        </p:nvSpPr>
        <p:spPr bwMode="auto">
          <a:xfrm flipV="1">
            <a:off x="469900" y="0"/>
            <a:ext cx="0" cy="60579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087438"/>
            <a:ext cx="87249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1069" name="Rectangle 45"/>
          <p:cNvSpPr>
            <a:spLocks noChangeArrowheads="1"/>
          </p:cNvSpPr>
          <p:nvPr/>
        </p:nvSpPr>
        <p:spPr bwMode="auto">
          <a:xfrm>
            <a:off x="403225" y="6400800"/>
            <a:ext cx="1392238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85000"/>
              </a:lnSpc>
              <a:defRPr/>
            </a:pPr>
            <a:r>
              <a:rPr lang="en-US" sz="1000" b="0">
                <a:solidFill>
                  <a:schemeClr val="bg1"/>
                </a:solidFill>
              </a:rPr>
              <a:t>[File Name or Event]</a:t>
            </a:r>
          </a:p>
          <a:p>
            <a:pPr algn="l">
              <a:lnSpc>
                <a:spcPct val="85000"/>
              </a:lnSpc>
              <a:defRPr/>
            </a:pPr>
            <a:r>
              <a:rPr lang="en-US" sz="1000" b="0">
                <a:solidFill>
                  <a:schemeClr val="bg1"/>
                </a:solidFill>
              </a:rPr>
              <a:t>Emerson Confidential</a:t>
            </a:r>
          </a:p>
          <a:p>
            <a:pPr algn="l">
              <a:lnSpc>
                <a:spcPct val="85000"/>
              </a:lnSpc>
              <a:defRPr/>
            </a:pPr>
            <a:r>
              <a:rPr lang="en-US" sz="1000" b="0">
                <a:solidFill>
                  <a:schemeClr val="bg1"/>
                </a:solidFill>
              </a:rPr>
              <a:t>27-Jun-01, Slide </a:t>
            </a:r>
            <a:fld id="{EFFC194F-F6A4-4A68-A0B6-6231B04EBBF9}" type="slidenum">
              <a:rPr lang="en-US" sz="1000" b="0">
                <a:solidFill>
                  <a:schemeClr val="bg1"/>
                </a:solidFill>
              </a:rPr>
              <a:pPr algn="l">
                <a:lnSpc>
                  <a:spcPct val="85000"/>
                </a:lnSpc>
                <a:defRPr/>
              </a:pPr>
              <a:t>‹#›</a:t>
            </a:fld>
            <a:endParaRPr lang="en-US" sz="1000" b="0">
              <a:solidFill>
                <a:schemeClr val="bg1"/>
              </a:solidFill>
            </a:endParaRPr>
          </a:p>
        </p:txBody>
      </p:sp>
      <p:sp>
        <p:nvSpPr>
          <p:cNvPr id="1075" name="Text Box 51"/>
          <p:cNvSpPr txBox="1">
            <a:spLocks noChangeArrowheads="1"/>
          </p:cNvSpPr>
          <p:nvPr/>
        </p:nvSpPr>
        <p:spPr bwMode="auto">
          <a:xfrm>
            <a:off x="7300913" y="6683375"/>
            <a:ext cx="1519237" cy="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>
              <a:defRPr/>
            </a:pPr>
            <a:r>
              <a:rPr lang="sv-SE" sz="600" b="0" i="1">
                <a:solidFill>
                  <a:schemeClr val="tx1"/>
                </a:solidFill>
              </a:rPr>
              <a:t>Rosemount Tank Radar AB Confidential</a:t>
            </a:r>
            <a:endParaRPr lang="en-US" sz="600" b="0" i="1">
              <a:solidFill>
                <a:schemeClr val="tx1"/>
              </a:solidFill>
            </a:endParaRPr>
          </a:p>
        </p:txBody>
      </p:sp>
      <p:sp>
        <p:nvSpPr>
          <p:cNvPr id="1081" name="Rectangle 5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11863" y="6683375"/>
            <a:ext cx="936625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6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2" name="Rectangle 5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8313" y="6683375"/>
            <a:ext cx="5543550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6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3" name="Rectangle 5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681788"/>
            <a:ext cx="217488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6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42714CE-9D96-4D2B-A09C-D387DDD2DA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86" name="NumberOfPages"/>
          <p:cNvSpPr txBox="1">
            <a:spLocks noChangeArrowheads="1"/>
          </p:cNvSpPr>
          <p:nvPr/>
        </p:nvSpPr>
        <p:spPr bwMode="auto">
          <a:xfrm>
            <a:off x="8845550" y="6681788"/>
            <a:ext cx="244475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>
              <a:spcBef>
                <a:spcPct val="50000"/>
              </a:spcBef>
              <a:defRPr/>
            </a:pPr>
            <a:endParaRPr lang="sv-SE" sz="600" b="0">
              <a:solidFill>
                <a:schemeClr val="tx1"/>
              </a:solidFill>
            </a:endParaRPr>
          </a:p>
        </p:txBody>
      </p:sp>
      <p:pic>
        <p:nvPicPr>
          <p:cNvPr id="11277" name="Picture 65" descr="Rosemount_Tank_Gauging_blue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11188" y="6130925"/>
            <a:ext cx="1235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8" name="Picture 66" descr="raptor logo jpg"/>
          <p:cNvPicPr>
            <a:picLocks noChangeAspect="1" noChangeArrowheads="1"/>
          </p:cNvPicPr>
          <p:nvPr userDrawn="1"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6948488" y="333375"/>
            <a:ext cx="18002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</p:sldLayoutIdLst>
  <p:transition/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SzPct val="60000"/>
        <a:buFont typeface="Wingdings" pitchFamily="2" charset="2"/>
        <a:buChar char="l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9300" indent="-2921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 sz="2400">
          <a:solidFill>
            <a:srgbClr val="000000"/>
          </a:solidFill>
          <a:latin typeface="+mn-lt"/>
        </a:defRPr>
      </a:lvl2pPr>
      <a:lvl3pPr marL="10922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•"/>
        <a:defRPr sz="2000">
          <a:solidFill>
            <a:srgbClr val="000000"/>
          </a:solidFill>
          <a:latin typeface="+mn-lt"/>
        </a:defRPr>
      </a:lvl3pPr>
      <a:lvl4pPr marL="14351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>
          <a:solidFill>
            <a:srgbClr val="000000"/>
          </a:solidFill>
          <a:latin typeface="+mn-lt"/>
        </a:defRPr>
      </a:lvl4pPr>
      <a:lvl5pPr marL="17780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5pPr>
      <a:lvl6pPr marL="22352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6924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1496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6068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hyperlink" Target="http://www2.emersonprocess.com/en-US/brands/rosemounttankgauging/products/rapto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7.bin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jpeg"/><Relationship Id="rId4" Type="http://schemas.openxmlformats.org/officeDocument/2006/relationships/oleObject" Target="../embeddings/oleObject11.bin"/><Relationship Id="rId9" Type="http://schemas.openxmlformats.org/officeDocument/2006/relationships/hyperlink" Target="http://system3.fototext.se/Mediabase/ItemPreview.php?ItemId=169338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2.png"/><Relationship Id="rId4" Type="http://schemas.openxmlformats.org/officeDocument/2006/relationships/oleObject" Target="../embeddings/oleObject1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14.bin"/><Relationship Id="rId4" Type="http://schemas.openxmlformats.org/officeDocument/2006/relationships/oleObject" Target="../embeddings/oleObject1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8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Mechanical Installation</a:t>
            </a:r>
          </a:p>
        </p:txBody>
      </p:sp>
      <p:pic>
        <p:nvPicPr>
          <p:cNvPr id="28675" name="Picture 15" descr="raptor logo 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4075" y="981075"/>
            <a:ext cx="54991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http://www2.emersonprocess.com/en-US/brands/rosemounttankgauging/PublishingImages/01_startframe_pic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275" y="3625850"/>
            <a:ext cx="5292725" cy="1243013"/>
          </a:xfrm>
          <a:prstGeom prst="rect">
            <a:avLst/>
          </a:prstGeom>
          <a:solidFill>
            <a:schemeClr val="accent1">
              <a:alpha val="29019"/>
            </a:schemeClr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Tank Survey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smtClean="0"/>
              <a:t>Tank Connections</a:t>
            </a:r>
          </a:p>
          <a:p>
            <a:pPr lvl="1"/>
            <a:r>
              <a:rPr lang="en-US" sz="1800" smtClean="0"/>
              <a:t>RTG nozzle</a:t>
            </a:r>
          </a:p>
          <a:p>
            <a:pPr lvl="2"/>
            <a:r>
              <a:rPr lang="en-US" sz="1600" smtClean="0"/>
              <a:t>Disturbances</a:t>
            </a:r>
          </a:p>
          <a:p>
            <a:pPr lvl="2"/>
            <a:r>
              <a:rPr lang="en-US" sz="1600" smtClean="0"/>
              <a:t>Inlet pipes</a:t>
            </a:r>
          </a:p>
          <a:p>
            <a:pPr lvl="1"/>
            <a:r>
              <a:rPr lang="en-US" sz="1800" smtClean="0"/>
              <a:t>MST / WLS nozzle</a:t>
            </a:r>
          </a:p>
          <a:p>
            <a:pPr lvl="1"/>
            <a:r>
              <a:rPr lang="en-US" sz="1800" smtClean="0"/>
              <a:t>Flanges for Pressure Transmitter</a:t>
            </a:r>
          </a:p>
          <a:p>
            <a:r>
              <a:rPr lang="en-US" sz="2000" smtClean="0"/>
              <a:t>General information</a:t>
            </a:r>
          </a:p>
          <a:p>
            <a:pPr lvl="1"/>
            <a:r>
              <a:rPr lang="en-US" sz="1800" smtClean="0"/>
              <a:t>Tank Distances</a:t>
            </a:r>
          </a:p>
          <a:p>
            <a:pPr lvl="1"/>
            <a:r>
              <a:rPr lang="en-US" sz="1800" smtClean="0"/>
              <a:t>Where and how to install cables</a:t>
            </a:r>
          </a:p>
          <a:p>
            <a:pPr lvl="2"/>
            <a:r>
              <a:rPr lang="en-US" sz="1600" smtClean="0"/>
              <a:t>Existing or new cable trays</a:t>
            </a:r>
          </a:p>
          <a:p>
            <a:pPr lvl="2"/>
            <a:r>
              <a:rPr lang="en-US" sz="1600" smtClean="0"/>
              <a:t>Positions for Junctions Boxes</a:t>
            </a:r>
          </a:p>
          <a:p>
            <a:pPr lvl="1"/>
            <a:endParaRPr lang="en-US" sz="1800" smtClean="0"/>
          </a:p>
        </p:txBody>
      </p:sp>
      <p:pic>
        <p:nvPicPr>
          <p:cNvPr id="36869" name="Picture 5" descr="I:\GSS\KURS\Presentationer\Bilder\Plants\FINA_tanks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293395"/>
            <a:ext cx="3964912" cy="400781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Tank connections</a:t>
            </a:r>
            <a:endParaRPr lang="en-US" sz="2400" smtClean="0">
              <a:solidFill>
                <a:schemeClr val="bg2"/>
              </a:solidFill>
            </a:endParaRPr>
          </a:p>
        </p:txBody>
      </p:sp>
      <p:pic>
        <p:nvPicPr>
          <p:cNvPr id="37891" name="Picture 11" descr="Nozzles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714625" y="1214438"/>
            <a:ext cx="3835400" cy="5118100"/>
          </a:xfrm>
          <a:noFill/>
        </p:spPr>
      </p:pic>
      <p:sp>
        <p:nvSpPr>
          <p:cNvPr id="37892" name="Text Box 13"/>
          <p:cNvSpPr txBox="1">
            <a:spLocks noChangeArrowheads="1"/>
          </p:cNvSpPr>
          <p:nvPr/>
        </p:nvSpPr>
        <p:spPr bwMode="auto">
          <a:xfrm>
            <a:off x="500063" y="3379788"/>
            <a:ext cx="1643062" cy="8350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r"/>
            <a:r>
              <a:rPr lang="en-GB">
                <a:solidFill>
                  <a:schemeClr val="tx1"/>
                </a:solidFill>
                <a:latin typeface="Tahoma" pitchFamily="34" charset="0"/>
              </a:rPr>
              <a:t>Hand dip</a:t>
            </a:r>
          </a:p>
          <a:p>
            <a:pPr algn="r"/>
            <a:r>
              <a:rPr lang="en-GB">
                <a:solidFill>
                  <a:schemeClr val="tx1"/>
                </a:solidFill>
                <a:latin typeface="Tahoma" pitchFamily="34" charset="0"/>
              </a:rPr>
              <a:t>nozzle</a:t>
            </a:r>
            <a:endParaRPr lang="sv-SE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37893" name="Text Box 14"/>
          <p:cNvSpPr txBox="1">
            <a:spLocks noChangeArrowheads="1"/>
          </p:cNvSpPr>
          <p:nvPr/>
        </p:nvSpPr>
        <p:spPr bwMode="auto">
          <a:xfrm>
            <a:off x="6845300" y="2286000"/>
            <a:ext cx="2012950" cy="10191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/>
            <a:r>
              <a:rPr lang="en-GB">
                <a:solidFill>
                  <a:schemeClr val="tx1"/>
                </a:solidFill>
                <a:latin typeface="Tahoma" pitchFamily="34" charset="0"/>
              </a:rPr>
              <a:t>4” nozzle</a:t>
            </a:r>
          </a:p>
          <a:p>
            <a:pPr algn="l"/>
            <a:r>
              <a:rPr lang="en-GB" sz="1800">
                <a:solidFill>
                  <a:schemeClr val="tx1"/>
                </a:solidFill>
                <a:latin typeface="Tahoma" pitchFamily="34" charset="0"/>
              </a:rPr>
              <a:t>Useful for MST/WLS</a:t>
            </a:r>
            <a:endParaRPr lang="sv-SE" sz="180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37894" name="Text Box 15"/>
          <p:cNvSpPr txBox="1">
            <a:spLocks noChangeArrowheads="1"/>
          </p:cNvSpPr>
          <p:nvPr/>
        </p:nvSpPr>
        <p:spPr bwMode="auto">
          <a:xfrm>
            <a:off x="6786563" y="3571875"/>
            <a:ext cx="1968500" cy="15732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5271" tIns="47636" rIns="95271" bIns="47636">
            <a:spAutoFit/>
          </a:bodyPr>
          <a:lstStyle/>
          <a:p>
            <a:pPr algn="l"/>
            <a:r>
              <a:rPr lang="en-GB">
                <a:solidFill>
                  <a:schemeClr val="tx1"/>
                </a:solidFill>
                <a:latin typeface="Tahoma" pitchFamily="34" charset="0"/>
              </a:rPr>
              <a:t>20” nozzle</a:t>
            </a:r>
          </a:p>
          <a:p>
            <a:pPr algn="l"/>
            <a:r>
              <a:rPr lang="en-GB" sz="1800">
                <a:solidFill>
                  <a:schemeClr val="tx1"/>
                </a:solidFill>
                <a:latin typeface="Tahoma" pitchFamily="34" charset="0"/>
              </a:rPr>
              <a:t>Useful for RTG with</a:t>
            </a:r>
          </a:p>
          <a:p>
            <a:pPr algn="l"/>
            <a:r>
              <a:rPr lang="en-GB" sz="1800">
                <a:solidFill>
                  <a:schemeClr val="tx1"/>
                </a:solidFill>
                <a:latin typeface="Tahoma" pitchFamily="34" charset="0"/>
              </a:rPr>
              <a:t>parabola antenna</a:t>
            </a:r>
            <a:endParaRPr lang="sv-SE" sz="180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37895" name="Line 16"/>
          <p:cNvSpPr>
            <a:spLocks noChangeShapeType="1"/>
          </p:cNvSpPr>
          <p:nvPr/>
        </p:nvSpPr>
        <p:spPr bwMode="auto">
          <a:xfrm>
            <a:off x="2143125" y="3797300"/>
            <a:ext cx="12858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37896" name="Line 17"/>
          <p:cNvSpPr>
            <a:spLocks noChangeShapeType="1"/>
          </p:cNvSpPr>
          <p:nvPr/>
        </p:nvSpPr>
        <p:spPr bwMode="auto">
          <a:xfrm flipH="1" flipV="1">
            <a:off x="5286375" y="2786063"/>
            <a:ext cx="15716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37897" name="Line 18"/>
          <p:cNvSpPr>
            <a:spLocks noChangeShapeType="1"/>
          </p:cNvSpPr>
          <p:nvPr/>
        </p:nvSpPr>
        <p:spPr bwMode="auto">
          <a:xfrm flipH="1" flipV="1">
            <a:off x="6143625" y="4357688"/>
            <a:ext cx="7143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</p:spPr>
        <p:txBody>
          <a:bodyPr lIns="95271" tIns="47636" rIns="95271" bIns="47636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Tank distances</a:t>
            </a:r>
          </a:p>
        </p:txBody>
      </p:sp>
      <p:pic>
        <p:nvPicPr>
          <p:cNvPr id="38915" name="Picture 12" descr="Tank_clean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214563" y="1214438"/>
            <a:ext cx="4291012" cy="5202237"/>
          </a:xfrm>
          <a:noFill/>
        </p:spPr>
      </p:pic>
      <p:sp>
        <p:nvSpPr>
          <p:cNvPr id="38916" name="Line 18"/>
          <p:cNvSpPr>
            <a:spLocks noChangeShapeType="1"/>
          </p:cNvSpPr>
          <p:nvPr/>
        </p:nvSpPr>
        <p:spPr bwMode="auto">
          <a:xfrm>
            <a:off x="4141788" y="5842000"/>
            <a:ext cx="360362" cy="0"/>
          </a:xfrm>
          <a:prstGeom prst="line">
            <a:avLst/>
          </a:prstGeom>
          <a:noFill/>
          <a:ln w="635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8917" name="AutoShape 16"/>
          <p:cNvSpPr>
            <a:spLocks/>
          </p:cNvSpPr>
          <p:nvPr/>
        </p:nvSpPr>
        <p:spPr bwMode="auto">
          <a:xfrm>
            <a:off x="5857875" y="2357438"/>
            <a:ext cx="2227263" cy="474662"/>
          </a:xfrm>
          <a:prstGeom prst="borderCallout1">
            <a:avLst>
              <a:gd name="adj1" fmla="val 49120"/>
              <a:gd name="adj2" fmla="val -139"/>
              <a:gd name="adj3" fmla="val -65884"/>
              <a:gd name="adj4" fmla="val -23736"/>
            </a:avLst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 type="triangle" w="lg" len="med"/>
          </a:ln>
        </p:spPr>
        <p:txBody>
          <a:bodyPr anchor="ctr"/>
          <a:lstStyle/>
          <a:p>
            <a:r>
              <a:rPr lang="sv-SE"/>
              <a:t>Gauge Nozzle</a:t>
            </a:r>
          </a:p>
        </p:txBody>
      </p:sp>
      <p:sp>
        <p:nvSpPr>
          <p:cNvPr id="38918" name="AutoShape 17"/>
          <p:cNvSpPr>
            <a:spLocks/>
          </p:cNvSpPr>
          <p:nvPr/>
        </p:nvSpPr>
        <p:spPr bwMode="auto">
          <a:xfrm>
            <a:off x="1000125" y="2071688"/>
            <a:ext cx="2584450" cy="792162"/>
          </a:xfrm>
          <a:prstGeom prst="borderCallout1">
            <a:avLst>
              <a:gd name="adj1" fmla="val 14431"/>
              <a:gd name="adj2" fmla="val 102949"/>
              <a:gd name="adj3" fmla="val -23648"/>
              <a:gd name="adj4" fmla="val 127824"/>
            </a:avLst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 type="triangle" w="lg" len="med"/>
          </a:ln>
        </p:spPr>
        <p:txBody>
          <a:bodyPr anchor="ctr"/>
          <a:lstStyle/>
          <a:p>
            <a:r>
              <a:rPr lang="sv-SE"/>
              <a:t>Hand Dip Nozzle</a:t>
            </a:r>
          </a:p>
          <a:p>
            <a:r>
              <a:rPr lang="sv-SE" sz="2000" i="1"/>
              <a:t>Tank reference</a:t>
            </a:r>
          </a:p>
        </p:txBody>
      </p:sp>
      <p:sp>
        <p:nvSpPr>
          <p:cNvPr id="38919" name="AutoShape 19"/>
          <p:cNvSpPr>
            <a:spLocks/>
          </p:cNvSpPr>
          <p:nvPr/>
        </p:nvSpPr>
        <p:spPr bwMode="auto">
          <a:xfrm>
            <a:off x="5857875" y="4071938"/>
            <a:ext cx="2951163" cy="720725"/>
          </a:xfrm>
          <a:prstGeom prst="borderCallout1">
            <a:avLst>
              <a:gd name="adj1" fmla="val 52653"/>
              <a:gd name="adj2" fmla="val -412"/>
              <a:gd name="adj3" fmla="val 239940"/>
              <a:gd name="adj4" fmla="val -50815"/>
            </a:avLst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 type="triangle" w="lg" len="med"/>
          </a:ln>
        </p:spPr>
        <p:txBody>
          <a:bodyPr anchor="ctr"/>
          <a:lstStyle/>
          <a:p>
            <a:r>
              <a:rPr lang="sv-SE"/>
              <a:t>Dip plate</a:t>
            </a:r>
          </a:p>
          <a:p>
            <a:r>
              <a:rPr lang="sv-SE" sz="2000" i="1"/>
              <a:t>Tank zero reference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2" descr="Tank_clea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63" y="1214438"/>
            <a:ext cx="4291012" cy="520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Tank distances</a:t>
            </a:r>
          </a:p>
        </p:txBody>
      </p:sp>
      <p:sp>
        <p:nvSpPr>
          <p:cNvPr id="39940" name="AutoShape 4"/>
          <p:cNvSpPr>
            <a:spLocks/>
          </p:cNvSpPr>
          <p:nvPr/>
        </p:nvSpPr>
        <p:spPr bwMode="auto">
          <a:xfrm>
            <a:off x="6443663" y="2071688"/>
            <a:ext cx="2227262" cy="719137"/>
          </a:xfrm>
          <a:prstGeom prst="borderCallout1">
            <a:avLst>
              <a:gd name="adj1" fmla="val 17167"/>
              <a:gd name="adj2" fmla="val -139"/>
              <a:gd name="adj3" fmla="val -41644"/>
              <a:gd name="adj4" fmla="val -47356"/>
            </a:avLst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 type="triangle" w="lg" len="med"/>
          </a:ln>
        </p:spPr>
        <p:txBody>
          <a:bodyPr anchor="ctr"/>
          <a:lstStyle/>
          <a:p>
            <a:r>
              <a:rPr lang="sv-SE"/>
              <a:t>Gauge height</a:t>
            </a:r>
          </a:p>
          <a:p>
            <a:r>
              <a:rPr lang="sv-SE" sz="2000" i="1"/>
              <a:t>&gt;G-dist&lt;</a:t>
            </a:r>
          </a:p>
        </p:txBody>
      </p:sp>
      <p:sp>
        <p:nvSpPr>
          <p:cNvPr id="39941" name="AutoShape 5"/>
          <p:cNvSpPr>
            <a:spLocks/>
          </p:cNvSpPr>
          <p:nvPr/>
        </p:nvSpPr>
        <p:spPr bwMode="auto">
          <a:xfrm>
            <a:off x="755650" y="2571750"/>
            <a:ext cx="2387600" cy="1144588"/>
          </a:xfrm>
          <a:prstGeom prst="borderCallout1">
            <a:avLst>
              <a:gd name="adj1" fmla="val 51046"/>
              <a:gd name="adj2" fmla="val 100056"/>
              <a:gd name="adj3" fmla="val 51056"/>
              <a:gd name="adj4" fmla="val 149431"/>
            </a:avLst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 type="triangle" w="lg" len="med"/>
          </a:ln>
        </p:spPr>
        <p:txBody>
          <a:bodyPr anchor="ctr"/>
          <a:lstStyle/>
          <a:p>
            <a:r>
              <a:rPr lang="sv-SE"/>
              <a:t>Tank reference height</a:t>
            </a:r>
          </a:p>
          <a:p>
            <a:r>
              <a:rPr lang="sv-SE" sz="2000" i="1"/>
              <a:t>&gt;R-Dist&lt;</a:t>
            </a:r>
          </a:p>
        </p:txBody>
      </p:sp>
      <p:sp>
        <p:nvSpPr>
          <p:cNvPr id="39942" name="Line 6"/>
          <p:cNvSpPr>
            <a:spLocks noChangeShapeType="1"/>
          </p:cNvSpPr>
          <p:nvPr/>
        </p:nvSpPr>
        <p:spPr bwMode="auto">
          <a:xfrm>
            <a:off x="4214813" y="5786438"/>
            <a:ext cx="360362" cy="0"/>
          </a:xfrm>
          <a:prstGeom prst="line">
            <a:avLst/>
          </a:prstGeom>
          <a:noFill/>
          <a:ln w="635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9943" name="AutoShape 7"/>
          <p:cNvSpPr>
            <a:spLocks/>
          </p:cNvSpPr>
          <p:nvPr/>
        </p:nvSpPr>
        <p:spPr bwMode="auto">
          <a:xfrm>
            <a:off x="5429250" y="4214813"/>
            <a:ext cx="3241675" cy="1400175"/>
          </a:xfrm>
          <a:prstGeom prst="borderCallout1">
            <a:avLst>
              <a:gd name="adj1" fmla="val 81208"/>
              <a:gd name="adj2" fmla="val -97"/>
              <a:gd name="adj3" fmla="val 119042"/>
              <a:gd name="adj4" fmla="val -23546"/>
            </a:avLst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 type="triangle" w="lg" len="med"/>
          </a:ln>
        </p:spPr>
        <p:txBody>
          <a:bodyPr anchor="ctr"/>
          <a:lstStyle/>
          <a:p>
            <a:r>
              <a:rPr lang="sv-SE"/>
              <a:t>Min Level </a:t>
            </a:r>
          </a:p>
          <a:p>
            <a:r>
              <a:rPr lang="sv-SE" sz="1800"/>
              <a:t>(Extended measuring Range)</a:t>
            </a:r>
          </a:p>
          <a:p>
            <a:r>
              <a:rPr lang="sv-SE" sz="2000" i="1"/>
              <a:t>&gt;C-Dist&lt;</a:t>
            </a:r>
          </a:p>
        </p:txBody>
      </p:sp>
      <p:sp>
        <p:nvSpPr>
          <p:cNvPr id="39944" name="Line 8"/>
          <p:cNvSpPr>
            <a:spLocks noChangeShapeType="1"/>
          </p:cNvSpPr>
          <p:nvPr/>
        </p:nvSpPr>
        <p:spPr bwMode="auto">
          <a:xfrm flipH="1">
            <a:off x="4357688" y="1643063"/>
            <a:ext cx="0" cy="41433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oval" w="lg" len="sm"/>
            <a:tailEnd type="triangle" w="lg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9945" name="Line 9"/>
          <p:cNvSpPr>
            <a:spLocks noChangeShapeType="1"/>
          </p:cNvSpPr>
          <p:nvPr/>
        </p:nvSpPr>
        <p:spPr bwMode="auto">
          <a:xfrm>
            <a:off x="5357813" y="1643063"/>
            <a:ext cx="0" cy="2857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oval" w="lg" len="sm"/>
            <a:tailEnd type="triangle" w="lg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9946" name="Line 10"/>
          <p:cNvSpPr>
            <a:spLocks noChangeShapeType="1"/>
          </p:cNvSpPr>
          <p:nvPr/>
        </p:nvSpPr>
        <p:spPr bwMode="auto">
          <a:xfrm>
            <a:off x="4397375" y="1628775"/>
            <a:ext cx="10810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9947" name="Line 11"/>
          <p:cNvSpPr>
            <a:spLocks noChangeShapeType="1"/>
          </p:cNvSpPr>
          <p:nvPr/>
        </p:nvSpPr>
        <p:spPr bwMode="auto">
          <a:xfrm flipH="1">
            <a:off x="4643438" y="5786438"/>
            <a:ext cx="3175" cy="21431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oval" w="lg" len="sm"/>
            <a:tailEnd type="triangle" w="lg" len="med"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70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Gauge reference point</a:t>
            </a:r>
          </a:p>
        </p:txBody>
      </p:sp>
      <p:sp>
        <p:nvSpPr>
          <p:cNvPr id="488471" name="Rectangle 2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smtClean="0"/>
              <a:t>Parabola, Horn, Cone and fixed Array antenna</a:t>
            </a:r>
            <a:endParaRPr lang="en-US" sz="2000" smtClean="0"/>
          </a:p>
          <a:p>
            <a:pPr lvl="1"/>
            <a:r>
              <a:rPr lang="en-US" sz="2000" smtClean="0"/>
              <a:t>Top part of tank flange</a:t>
            </a:r>
          </a:p>
          <a:p>
            <a:pPr lvl="2"/>
            <a:r>
              <a:rPr lang="en-US" sz="1800" smtClean="0"/>
              <a:t>Gasket should be included</a:t>
            </a:r>
          </a:p>
          <a:p>
            <a:r>
              <a:rPr lang="en-US" sz="2400" smtClean="0"/>
              <a:t>Inclined and Hinged Array</a:t>
            </a:r>
          </a:p>
          <a:p>
            <a:pPr lvl="1"/>
            <a:r>
              <a:rPr lang="en-US" sz="2000" smtClean="0"/>
              <a:t>Internal reference point available. </a:t>
            </a:r>
          </a:p>
          <a:p>
            <a:pPr lvl="2"/>
            <a:r>
              <a:rPr lang="en-US" sz="1800" smtClean="0"/>
              <a:t>To be used as tank reference and gauge reference point.</a:t>
            </a:r>
          </a:p>
          <a:p>
            <a:pPr lvl="3">
              <a:buFont typeface="Wingdings" pitchFamily="2" charset="2"/>
              <a:buNone/>
            </a:pPr>
            <a:r>
              <a:rPr lang="en-US" sz="1600" smtClean="0"/>
              <a:t>	</a:t>
            </a:r>
            <a:r>
              <a:rPr lang="en-US" sz="1600" i="1" smtClean="0"/>
              <a:t>G-dist = 0 (zero) </a:t>
            </a:r>
          </a:p>
          <a:p>
            <a:pPr lvl="1"/>
            <a:r>
              <a:rPr lang="en-US" sz="2000" smtClean="0"/>
              <a:t>If tank reference belongs to additional pipe – use upper part of tank flange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5715000" y="1214438"/>
          <a:ext cx="1957388" cy="2138362"/>
        </p:xfrm>
        <a:graphic>
          <a:graphicData uri="http://schemas.openxmlformats.org/presentationml/2006/ole">
            <p:oleObj spid="_x0000_s2050" name="Image" r:id="rId4" imgW="1651600" imgH="1803961" progId="PhotoshopElements.Image.3">
              <p:embed/>
            </p:oleObj>
          </a:graphicData>
        </a:graphic>
      </p:graphicFrame>
      <p:sp>
        <p:nvSpPr>
          <p:cNvPr id="2054" name="Line 26"/>
          <p:cNvSpPr>
            <a:spLocks noChangeShapeType="1"/>
          </p:cNvSpPr>
          <p:nvPr/>
        </p:nvSpPr>
        <p:spPr bwMode="auto">
          <a:xfrm flipV="1">
            <a:off x="4000500" y="2071688"/>
            <a:ext cx="1643063" cy="714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endParaRPr lang="sv-SE"/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3714750" y="3071813"/>
            <a:ext cx="5075238" cy="2644775"/>
            <a:chOff x="627" y="1979"/>
            <a:chExt cx="4691" cy="2132"/>
          </a:xfrm>
        </p:grpSpPr>
        <p:graphicFrame>
          <p:nvGraphicFramePr>
            <p:cNvPr id="2051" name="Object 5"/>
            <p:cNvGraphicFramePr>
              <a:graphicFrameLocks noChangeAspect="1"/>
            </p:cNvGraphicFramePr>
            <p:nvPr/>
          </p:nvGraphicFramePr>
          <p:xfrm>
            <a:off x="3379" y="1979"/>
            <a:ext cx="1939" cy="2132"/>
          </p:xfrm>
          <a:graphic>
            <a:graphicData uri="http://schemas.openxmlformats.org/presentationml/2006/ole">
              <p:oleObj spid="_x0000_s2051" name="Image" r:id="rId5" imgW="3961905" imgH="4355556" progId="PhotoshopElements.Image.3">
                <p:embed/>
              </p:oleObj>
            </a:graphicData>
          </a:graphic>
        </p:graphicFrame>
        <p:sp>
          <p:nvSpPr>
            <p:cNvPr id="2056" name="Line 27"/>
            <p:cNvSpPr>
              <a:spLocks noChangeShapeType="1"/>
            </p:cNvSpPr>
            <p:nvPr/>
          </p:nvSpPr>
          <p:spPr bwMode="auto">
            <a:xfrm>
              <a:off x="627" y="2382"/>
              <a:ext cx="3301" cy="34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med"/>
            </a:ln>
          </p:spPr>
          <p:txBody>
            <a:bodyPr wrap="none" anchor="ctr"/>
            <a:lstStyle/>
            <a:p>
              <a:endParaRPr lang="sv-SE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8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8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8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8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8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8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84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84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84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84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Gauge nozzle</a:t>
            </a:r>
          </a:p>
        </p:txBody>
      </p:sp>
      <p:pic>
        <p:nvPicPr>
          <p:cNvPr id="3076" name="Picture 11" descr="Con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000500" y="1500188"/>
            <a:ext cx="1928813" cy="2239962"/>
          </a:xfrm>
        </p:spPr>
      </p:pic>
      <p:pic>
        <p:nvPicPr>
          <p:cNvPr id="3077" name="Picture 41" descr="Hor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86500" y="1785938"/>
            <a:ext cx="1824038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9"/>
          <p:cNvGrpSpPr>
            <a:grpSpLocks/>
          </p:cNvGrpSpPr>
          <p:nvPr/>
        </p:nvGrpSpPr>
        <p:grpSpPr bwMode="auto">
          <a:xfrm>
            <a:off x="714375" y="3929063"/>
            <a:ext cx="7929563" cy="1903412"/>
            <a:chOff x="195" y="2677"/>
            <a:chExt cx="5421" cy="1447"/>
          </a:xfrm>
        </p:grpSpPr>
        <p:graphicFrame>
          <p:nvGraphicFramePr>
            <p:cNvPr id="3074" name="Object 3"/>
            <p:cNvGraphicFramePr>
              <a:graphicFrameLocks noChangeAspect="1"/>
            </p:cNvGraphicFramePr>
            <p:nvPr/>
          </p:nvGraphicFramePr>
          <p:xfrm>
            <a:off x="195" y="2677"/>
            <a:ext cx="2033" cy="1447"/>
          </p:xfrm>
          <a:graphic>
            <a:graphicData uri="http://schemas.openxmlformats.org/presentationml/2006/ole">
              <p:oleObj spid="_x0000_s3074" name="Image" r:id="rId6" imgW="4190476" imgH="2984127" progId="PhotoshopElements.Image.3">
                <p:embed/>
              </p:oleObj>
            </a:graphicData>
          </a:graphic>
        </p:graphicFrame>
        <p:sp>
          <p:nvSpPr>
            <p:cNvPr id="3096" name="Text Box 16"/>
            <p:cNvSpPr txBox="1">
              <a:spLocks noChangeArrowheads="1"/>
            </p:cNvSpPr>
            <p:nvPr/>
          </p:nvSpPr>
          <p:spPr bwMode="auto">
            <a:xfrm>
              <a:off x="2686" y="3220"/>
              <a:ext cx="2930" cy="702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sv-SE" sz="1800"/>
                <a:t>To secure measuring accuracy </a:t>
              </a:r>
            </a:p>
            <a:p>
              <a:r>
                <a:rPr lang="sv-SE" sz="1800"/>
                <a:t>its recommended that the antenna </a:t>
              </a:r>
            </a:p>
            <a:p>
              <a:r>
                <a:rPr lang="sv-SE" sz="1800"/>
                <a:t>ends outside the tank nozzle.</a:t>
              </a:r>
              <a:endParaRPr lang="sv-SE" sz="2000"/>
            </a:p>
          </p:txBody>
        </p:sp>
        <p:sp>
          <p:nvSpPr>
            <p:cNvPr id="3097" name="Line 17"/>
            <p:cNvSpPr>
              <a:spLocks noChangeShapeType="1"/>
            </p:cNvSpPr>
            <p:nvPr/>
          </p:nvSpPr>
          <p:spPr bwMode="auto">
            <a:xfrm>
              <a:off x="1807" y="3220"/>
              <a:ext cx="0" cy="27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triangle" w="lg" len="med"/>
              <a:tailEnd type="triangle" w="lg" len="med"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3098" name="Line 18"/>
            <p:cNvSpPr>
              <a:spLocks noChangeShapeType="1"/>
            </p:cNvSpPr>
            <p:nvPr/>
          </p:nvSpPr>
          <p:spPr bwMode="auto">
            <a:xfrm flipH="1" flipV="1">
              <a:off x="1882" y="3385"/>
              <a:ext cx="817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med"/>
            </a:ln>
          </p:spPr>
          <p:txBody>
            <a:bodyPr wrap="none" anchor="ctr"/>
            <a:lstStyle/>
            <a:p>
              <a:endParaRPr lang="sv-SE"/>
            </a:p>
          </p:txBody>
        </p:sp>
      </p:grpSp>
      <p:sp>
        <p:nvSpPr>
          <p:cNvPr id="3079" name="Text Box 24"/>
          <p:cNvSpPr txBox="1">
            <a:spLocks noChangeArrowheads="1"/>
          </p:cNvSpPr>
          <p:nvPr/>
        </p:nvSpPr>
        <p:spPr bwMode="auto">
          <a:xfrm>
            <a:off x="214313" y="1143000"/>
            <a:ext cx="8642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/>
              <a:t>               Parabola		    8” Cone		    Horn</a:t>
            </a:r>
          </a:p>
        </p:txBody>
      </p:sp>
      <p:grpSp>
        <p:nvGrpSpPr>
          <p:cNvPr id="3080" name="Group 37"/>
          <p:cNvGrpSpPr>
            <a:grpSpLocks/>
          </p:cNvGrpSpPr>
          <p:nvPr/>
        </p:nvGrpSpPr>
        <p:grpSpPr bwMode="auto">
          <a:xfrm>
            <a:off x="4572000" y="3500438"/>
            <a:ext cx="714375" cy="285750"/>
            <a:chOff x="1057" y="2387"/>
            <a:chExt cx="499" cy="136"/>
          </a:xfrm>
        </p:grpSpPr>
        <p:sp>
          <p:nvSpPr>
            <p:cNvPr id="3093" name="Line 27"/>
            <p:cNvSpPr>
              <a:spLocks noChangeShapeType="1"/>
            </p:cNvSpPr>
            <p:nvPr/>
          </p:nvSpPr>
          <p:spPr bwMode="auto">
            <a:xfrm>
              <a:off x="1057" y="2477"/>
              <a:ext cx="49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3094" name="Line 28"/>
            <p:cNvSpPr>
              <a:spLocks noChangeShapeType="1"/>
            </p:cNvSpPr>
            <p:nvPr/>
          </p:nvSpPr>
          <p:spPr bwMode="auto">
            <a:xfrm flipV="1">
              <a:off x="1057" y="2387"/>
              <a:ext cx="0" cy="1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3095" name="Line 29"/>
            <p:cNvSpPr>
              <a:spLocks noChangeShapeType="1"/>
            </p:cNvSpPr>
            <p:nvPr/>
          </p:nvSpPr>
          <p:spPr bwMode="auto">
            <a:xfrm flipV="1">
              <a:off x="1556" y="2387"/>
              <a:ext cx="0" cy="1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</p:grpSp>
      <p:sp>
        <p:nvSpPr>
          <p:cNvPr id="3081" name="Text Box 31"/>
          <p:cNvSpPr txBox="1">
            <a:spLocks noChangeArrowheads="1"/>
          </p:cNvSpPr>
          <p:nvPr/>
        </p:nvSpPr>
        <p:spPr bwMode="auto">
          <a:xfrm>
            <a:off x="4291013" y="3951288"/>
            <a:ext cx="1276350" cy="3667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cs typeface="Arial" charset="0"/>
              </a:rPr>
              <a:t>Ø </a:t>
            </a:r>
            <a:r>
              <a:rPr lang="sv-SE" sz="1800"/>
              <a:t>189 mm</a:t>
            </a:r>
          </a:p>
        </p:txBody>
      </p:sp>
      <p:grpSp>
        <p:nvGrpSpPr>
          <p:cNvPr id="3082" name="Group 32"/>
          <p:cNvGrpSpPr>
            <a:grpSpLocks/>
          </p:cNvGrpSpPr>
          <p:nvPr/>
        </p:nvGrpSpPr>
        <p:grpSpPr bwMode="auto">
          <a:xfrm>
            <a:off x="6858000" y="3429000"/>
            <a:ext cx="642938" cy="287338"/>
            <a:chOff x="1066" y="2387"/>
            <a:chExt cx="499" cy="181"/>
          </a:xfrm>
        </p:grpSpPr>
        <p:sp>
          <p:nvSpPr>
            <p:cNvPr id="3090" name="Line 33"/>
            <p:cNvSpPr>
              <a:spLocks noChangeShapeType="1"/>
            </p:cNvSpPr>
            <p:nvPr/>
          </p:nvSpPr>
          <p:spPr bwMode="auto">
            <a:xfrm>
              <a:off x="1066" y="2478"/>
              <a:ext cx="49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3091" name="Line 34"/>
            <p:cNvSpPr>
              <a:spLocks noChangeShapeType="1"/>
            </p:cNvSpPr>
            <p:nvPr/>
          </p:nvSpPr>
          <p:spPr bwMode="auto">
            <a:xfrm flipV="1">
              <a:off x="1066" y="2387"/>
              <a:ext cx="0" cy="1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3092" name="Line 35"/>
            <p:cNvSpPr>
              <a:spLocks noChangeShapeType="1"/>
            </p:cNvSpPr>
            <p:nvPr/>
          </p:nvSpPr>
          <p:spPr bwMode="auto">
            <a:xfrm flipV="1">
              <a:off x="1565" y="2387"/>
              <a:ext cx="0" cy="1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</p:grpSp>
      <p:sp>
        <p:nvSpPr>
          <p:cNvPr id="3083" name="Text Box 36"/>
          <p:cNvSpPr txBox="1">
            <a:spLocks noChangeArrowheads="1"/>
          </p:cNvSpPr>
          <p:nvPr/>
        </p:nvSpPr>
        <p:spPr bwMode="auto">
          <a:xfrm>
            <a:off x="6572250" y="3786188"/>
            <a:ext cx="1276350" cy="3667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cs typeface="Arial" charset="0"/>
              </a:rPr>
              <a:t>Ø </a:t>
            </a:r>
            <a:r>
              <a:rPr lang="sv-SE" sz="1800"/>
              <a:t>177 mm</a:t>
            </a:r>
          </a:p>
        </p:txBody>
      </p:sp>
      <p:pic>
        <p:nvPicPr>
          <p:cNvPr id="3084" name="Picture 47" descr="Parabola_low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5813" y="1643063"/>
            <a:ext cx="263842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85" name="Group 49"/>
          <p:cNvGrpSpPr>
            <a:grpSpLocks/>
          </p:cNvGrpSpPr>
          <p:nvPr/>
        </p:nvGrpSpPr>
        <p:grpSpPr bwMode="auto">
          <a:xfrm flipV="1">
            <a:off x="1285875" y="2428875"/>
            <a:ext cx="1614488" cy="463550"/>
            <a:chOff x="1746" y="1253"/>
            <a:chExt cx="1315" cy="816"/>
          </a:xfrm>
        </p:grpSpPr>
        <p:sp>
          <p:nvSpPr>
            <p:cNvPr id="3087" name="Line 50"/>
            <p:cNvSpPr>
              <a:spLocks noChangeShapeType="1"/>
            </p:cNvSpPr>
            <p:nvPr/>
          </p:nvSpPr>
          <p:spPr bwMode="auto">
            <a:xfrm>
              <a:off x="1746" y="1389"/>
              <a:ext cx="13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3088" name="Line 51"/>
            <p:cNvSpPr>
              <a:spLocks noChangeShapeType="1"/>
            </p:cNvSpPr>
            <p:nvPr/>
          </p:nvSpPr>
          <p:spPr bwMode="auto">
            <a:xfrm flipV="1">
              <a:off x="1746" y="1253"/>
              <a:ext cx="0" cy="8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3089" name="Line 52"/>
            <p:cNvSpPr>
              <a:spLocks noChangeShapeType="1"/>
            </p:cNvSpPr>
            <p:nvPr/>
          </p:nvSpPr>
          <p:spPr bwMode="auto">
            <a:xfrm flipV="1">
              <a:off x="3061" y="1253"/>
              <a:ext cx="0" cy="8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</p:grpSp>
      <p:sp>
        <p:nvSpPr>
          <p:cNvPr id="3086" name="Text Box 53"/>
          <p:cNvSpPr txBox="1">
            <a:spLocks noChangeArrowheads="1"/>
          </p:cNvSpPr>
          <p:nvPr/>
        </p:nvSpPr>
        <p:spPr bwMode="auto">
          <a:xfrm>
            <a:off x="1604963" y="3071813"/>
            <a:ext cx="1030287" cy="6461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>
                <a:cs typeface="Arial" charset="0"/>
              </a:rPr>
              <a:t>Ø </a:t>
            </a:r>
            <a:r>
              <a:rPr lang="sv-SE" sz="1800"/>
              <a:t>441 mm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38" descr="Cone_lo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214938" y="3857625"/>
            <a:ext cx="2073275" cy="2446338"/>
          </a:xfrm>
          <a:noFill/>
        </p:spPr>
      </p:pic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Gauge nozzle</a:t>
            </a:r>
          </a:p>
        </p:txBody>
      </p:sp>
      <p:pic>
        <p:nvPicPr>
          <p:cNvPr id="40964" name="Picture 7" descr="Hor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57875" y="1285875"/>
            <a:ext cx="2359025" cy="249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5" name="Line 9"/>
          <p:cNvSpPr>
            <a:spLocks noChangeShapeType="1"/>
          </p:cNvSpPr>
          <p:nvPr/>
        </p:nvSpPr>
        <p:spPr bwMode="auto">
          <a:xfrm flipV="1">
            <a:off x="5746750" y="1619250"/>
            <a:ext cx="3603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0966" name="Line 10"/>
          <p:cNvSpPr>
            <a:spLocks noChangeShapeType="1"/>
          </p:cNvSpPr>
          <p:nvPr/>
        </p:nvSpPr>
        <p:spPr bwMode="auto">
          <a:xfrm>
            <a:off x="5746750" y="3346450"/>
            <a:ext cx="6492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0967" name="Line 11"/>
          <p:cNvSpPr>
            <a:spLocks noChangeShapeType="1"/>
          </p:cNvSpPr>
          <p:nvPr/>
        </p:nvSpPr>
        <p:spPr bwMode="auto">
          <a:xfrm flipV="1">
            <a:off x="5962650" y="1617663"/>
            <a:ext cx="0" cy="17287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40968" name="Text Box 22"/>
          <p:cNvSpPr txBox="1">
            <a:spLocks noChangeArrowheads="1"/>
          </p:cNvSpPr>
          <p:nvPr/>
        </p:nvSpPr>
        <p:spPr bwMode="auto">
          <a:xfrm>
            <a:off x="5214938" y="2195513"/>
            <a:ext cx="1035050" cy="6413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cs typeface="Arial" charset="0"/>
              </a:rPr>
              <a:t>Max</a:t>
            </a:r>
          </a:p>
          <a:p>
            <a:r>
              <a:rPr lang="en-US" sz="1800">
                <a:cs typeface="Arial" charset="0"/>
              </a:rPr>
              <a:t>330</a:t>
            </a:r>
            <a:r>
              <a:rPr lang="sv-SE" sz="1800"/>
              <a:t> mm</a:t>
            </a:r>
          </a:p>
        </p:txBody>
      </p:sp>
      <p:sp>
        <p:nvSpPr>
          <p:cNvPr id="40969" name="Line 23"/>
          <p:cNvSpPr>
            <a:spLocks noChangeShapeType="1"/>
          </p:cNvSpPr>
          <p:nvPr/>
        </p:nvSpPr>
        <p:spPr bwMode="auto">
          <a:xfrm flipV="1">
            <a:off x="4983163" y="4391025"/>
            <a:ext cx="3603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0970" name="Line 24"/>
          <p:cNvSpPr>
            <a:spLocks noChangeShapeType="1"/>
          </p:cNvSpPr>
          <p:nvPr/>
        </p:nvSpPr>
        <p:spPr bwMode="auto">
          <a:xfrm>
            <a:off x="4983163" y="6088063"/>
            <a:ext cx="6492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0971" name="Line 25"/>
          <p:cNvSpPr>
            <a:spLocks noChangeShapeType="1"/>
          </p:cNvSpPr>
          <p:nvPr/>
        </p:nvSpPr>
        <p:spPr bwMode="auto">
          <a:xfrm flipH="1" flipV="1">
            <a:off x="5199063" y="4389438"/>
            <a:ext cx="1587" cy="1655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40972" name="Text Box 26"/>
          <p:cNvSpPr txBox="1">
            <a:spLocks noChangeArrowheads="1"/>
          </p:cNvSpPr>
          <p:nvPr/>
        </p:nvSpPr>
        <p:spPr bwMode="auto">
          <a:xfrm>
            <a:off x="4572000" y="4929188"/>
            <a:ext cx="1035050" cy="6413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cs typeface="Arial" charset="0"/>
              </a:rPr>
              <a:t>Max</a:t>
            </a:r>
          </a:p>
          <a:p>
            <a:r>
              <a:rPr lang="en-US" sz="1800">
                <a:cs typeface="Arial" charset="0"/>
              </a:rPr>
              <a:t>525</a:t>
            </a:r>
            <a:r>
              <a:rPr lang="sv-SE" sz="1800"/>
              <a:t> mm</a:t>
            </a:r>
          </a:p>
        </p:txBody>
      </p:sp>
      <p:pic>
        <p:nvPicPr>
          <p:cNvPr id="40973" name="Picture 27" descr="Parabola_high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00250" y="1143000"/>
            <a:ext cx="3140075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74" name="Text Box 28"/>
          <p:cNvSpPr txBox="1">
            <a:spLocks noChangeArrowheads="1"/>
          </p:cNvSpPr>
          <p:nvPr/>
        </p:nvSpPr>
        <p:spPr bwMode="auto">
          <a:xfrm>
            <a:off x="2574925" y="3646488"/>
            <a:ext cx="203358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6" tIns="45707" rIns="91416" bIns="4570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1"/>
                </a:solidFill>
                <a:latin typeface="Tahoma" pitchFamily="34" charset="0"/>
              </a:rPr>
              <a:t>Beam angle</a:t>
            </a:r>
          </a:p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1"/>
                </a:solidFill>
                <a:latin typeface="Tahoma" pitchFamily="34" charset="0"/>
              </a:rPr>
              <a:t> </a:t>
            </a:r>
            <a:r>
              <a:rPr lang="en-US" sz="2000" u="sng">
                <a:solidFill>
                  <a:schemeClr val="tx1"/>
                </a:solidFill>
                <a:latin typeface="Tahoma" pitchFamily="34" charset="0"/>
              </a:rPr>
              <a:t>+</a:t>
            </a:r>
            <a:r>
              <a:rPr lang="en-US" sz="2000">
                <a:solidFill>
                  <a:schemeClr val="tx1"/>
                </a:solidFill>
                <a:latin typeface="Tahoma" pitchFamily="34" charset="0"/>
              </a:rPr>
              <a:t>5 º</a:t>
            </a:r>
          </a:p>
        </p:txBody>
      </p:sp>
      <p:sp>
        <p:nvSpPr>
          <p:cNvPr id="40975" name="Line 29"/>
          <p:cNvSpPr>
            <a:spLocks noChangeShapeType="1"/>
          </p:cNvSpPr>
          <p:nvPr/>
        </p:nvSpPr>
        <p:spPr bwMode="auto">
          <a:xfrm flipH="1">
            <a:off x="2287588" y="2279650"/>
            <a:ext cx="217487" cy="2087563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40976" name="Line 30"/>
          <p:cNvSpPr>
            <a:spLocks noChangeShapeType="1"/>
          </p:cNvSpPr>
          <p:nvPr/>
        </p:nvSpPr>
        <p:spPr bwMode="auto">
          <a:xfrm>
            <a:off x="4591050" y="2351088"/>
            <a:ext cx="217488" cy="2016125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grpSp>
        <p:nvGrpSpPr>
          <p:cNvPr id="40977" name="Group 31"/>
          <p:cNvGrpSpPr>
            <a:grpSpLocks/>
          </p:cNvGrpSpPr>
          <p:nvPr/>
        </p:nvGrpSpPr>
        <p:grpSpPr bwMode="auto">
          <a:xfrm rot="-5400000">
            <a:off x="874713" y="2322513"/>
            <a:ext cx="1744662" cy="360362"/>
            <a:chOff x="1746" y="1253"/>
            <a:chExt cx="1315" cy="816"/>
          </a:xfrm>
        </p:grpSpPr>
        <p:sp>
          <p:nvSpPr>
            <p:cNvPr id="40980" name="Line 32"/>
            <p:cNvSpPr>
              <a:spLocks noChangeShapeType="1"/>
            </p:cNvSpPr>
            <p:nvPr/>
          </p:nvSpPr>
          <p:spPr bwMode="auto">
            <a:xfrm>
              <a:off x="1746" y="1389"/>
              <a:ext cx="13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40981" name="Line 33"/>
            <p:cNvSpPr>
              <a:spLocks noChangeShapeType="1"/>
            </p:cNvSpPr>
            <p:nvPr/>
          </p:nvSpPr>
          <p:spPr bwMode="auto">
            <a:xfrm flipV="1">
              <a:off x="1746" y="1253"/>
              <a:ext cx="0" cy="8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40982" name="Line 34"/>
            <p:cNvSpPr>
              <a:spLocks noChangeShapeType="1"/>
            </p:cNvSpPr>
            <p:nvPr/>
          </p:nvSpPr>
          <p:spPr bwMode="auto">
            <a:xfrm flipV="1">
              <a:off x="3061" y="1253"/>
              <a:ext cx="0" cy="8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</p:grpSp>
      <p:sp>
        <p:nvSpPr>
          <p:cNvPr id="40978" name="Text Box 36"/>
          <p:cNvSpPr txBox="1">
            <a:spLocks noChangeArrowheads="1"/>
          </p:cNvSpPr>
          <p:nvPr/>
        </p:nvSpPr>
        <p:spPr bwMode="auto">
          <a:xfrm>
            <a:off x="479425" y="2151063"/>
            <a:ext cx="1708150" cy="6413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cs typeface="Arial" charset="0"/>
              </a:rPr>
              <a:t>For 20”Nozzle</a:t>
            </a:r>
          </a:p>
          <a:p>
            <a:r>
              <a:rPr lang="en-US" sz="1800">
                <a:cs typeface="Arial" charset="0"/>
              </a:rPr>
              <a:t>max 500</a:t>
            </a:r>
            <a:r>
              <a:rPr lang="sv-SE" sz="1800"/>
              <a:t> mm</a:t>
            </a:r>
          </a:p>
        </p:txBody>
      </p:sp>
      <p:sp>
        <p:nvSpPr>
          <p:cNvPr id="40979" name="Text Box 37"/>
          <p:cNvSpPr txBox="1">
            <a:spLocks noChangeArrowheads="1"/>
          </p:cNvSpPr>
          <p:nvPr/>
        </p:nvSpPr>
        <p:spPr bwMode="auto">
          <a:xfrm>
            <a:off x="500063" y="4786313"/>
            <a:ext cx="3841750" cy="9159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cs typeface="Arial" charset="0"/>
              </a:rPr>
              <a:t>Maximum nozzle height </a:t>
            </a:r>
          </a:p>
          <a:p>
            <a:r>
              <a:rPr lang="en-US" sz="1800">
                <a:cs typeface="Arial" charset="0"/>
              </a:rPr>
              <a:t>relates to nozzle diameter.</a:t>
            </a:r>
          </a:p>
          <a:p>
            <a:r>
              <a:rPr lang="en-US" sz="1800" i="1">
                <a:cs typeface="Arial" charset="0"/>
              </a:rPr>
              <a:t>A wider nozzle can also be higher</a:t>
            </a:r>
            <a:endParaRPr lang="sv-SE" sz="1800" i="1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99" name="Rectangle 3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Gauge nozzle</a:t>
            </a:r>
          </a:p>
        </p:txBody>
      </p:sp>
      <p:sp>
        <p:nvSpPr>
          <p:cNvPr id="41987" name="Rectangle 36"/>
          <p:cNvSpPr>
            <a:spLocks noGrp="1" noChangeArrowheads="1"/>
          </p:cNvSpPr>
          <p:nvPr>
            <p:ph type="body" idx="1"/>
          </p:nvPr>
        </p:nvSpPr>
        <p:spPr>
          <a:xfrm>
            <a:off x="571500" y="1206500"/>
            <a:ext cx="8343900" cy="865188"/>
          </a:xfrm>
        </p:spPr>
        <p:txBody>
          <a:bodyPr/>
          <a:lstStyle/>
          <a:p>
            <a:r>
              <a:rPr lang="en-US" smtClean="0"/>
              <a:t>Retrofit cases – accuracy might be affected</a:t>
            </a:r>
          </a:p>
        </p:txBody>
      </p:sp>
      <p:pic>
        <p:nvPicPr>
          <p:cNvPr id="41988" name="Picture 2" descr="Parabola_high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85813" y="1928813"/>
            <a:ext cx="2819400" cy="2184400"/>
          </a:xfrm>
        </p:spPr>
      </p:pic>
      <p:sp>
        <p:nvSpPr>
          <p:cNvPr id="41989" name="Line 6"/>
          <p:cNvSpPr>
            <a:spLocks noChangeShapeType="1"/>
          </p:cNvSpPr>
          <p:nvPr/>
        </p:nvSpPr>
        <p:spPr bwMode="auto">
          <a:xfrm flipH="1">
            <a:off x="1071563" y="2928938"/>
            <a:ext cx="195262" cy="1831975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41990" name="Line 7"/>
          <p:cNvSpPr>
            <a:spLocks noChangeShapeType="1"/>
          </p:cNvSpPr>
          <p:nvPr/>
        </p:nvSpPr>
        <p:spPr bwMode="auto">
          <a:xfrm>
            <a:off x="3071813" y="2928938"/>
            <a:ext cx="195262" cy="1768475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grpSp>
        <p:nvGrpSpPr>
          <p:cNvPr id="41991" name="Group 41"/>
          <p:cNvGrpSpPr>
            <a:grpSpLocks/>
          </p:cNvGrpSpPr>
          <p:nvPr/>
        </p:nvGrpSpPr>
        <p:grpSpPr bwMode="auto">
          <a:xfrm>
            <a:off x="714375" y="3702050"/>
            <a:ext cx="3214688" cy="2246313"/>
            <a:chOff x="225" y="2422"/>
            <a:chExt cx="2025" cy="1415"/>
          </a:xfrm>
        </p:grpSpPr>
        <p:grpSp>
          <p:nvGrpSpPr>
            <p:cNvPr id="42007" name="Group 14"/>
            <p:cNvGrpSpPr>
              <a:grpSpLocks/>
            </p:cNvGrpSpPr>
            <p:nvPr/>
          </p:nvGrpSpPr>
          <p:grpSpPr bwMode="auto">
            <a:xfrm rot="4882152">
              <a:off x="227" y="2626"/>
              <a:ext cx="862" cy="454"/>
              <a:chOff x="3107" y="2976"/>
              <a:chExt cx="1179" cy="636"/>
            </a:xfrm>
          </p:grpSpPr>
          <p:sp>
            <p:nvSpPr>
              <p:cNvPr id="42009" name="Oval 15"/>
              <p:cNvSpPr>
                <a:spLocks noChangeArrowheads="1"/>
              </p:cNvSpPr>
              <p:nvPr/>
            </p:nvSpPr>
            <p:spPr bwMode="auto">
              <a:xfrm>
                <a:off x="3107" y="3294"/>
                <a:ext cx="318" cy="318"/>
              </a:xfrm>
              <a:prstGeom prst="ellipse">
                <a:avLst/>
              </a:prstGeom>
              <a:noFill/>
              <a:ln w="38100">
                <a:solidFill>
                  <a:srgbClr val="FC1604"/>
                </a:solidFill>
                <a:round/>
                <a:headEnd/>
                <a:tailEnd/>
              </a:ln>
            </p:spPr>
            <p:txBody>
              <a:bodyPr wrap="none" lIns="95271" tIns="47636" rIns="95271" bIns="47636" anchor="ctr"/>
              <a:lstStyle/>
              <a:p>
                <a:endParaRPr lang="sv-SE"/>
              </a:p>
            </p:txBody>
          </p:sp>
          <p:sp>
            <p:nvSpPr>
              <p:cNvPr id="42010" name="Line 16"/>
              <p:cNvSpPr>
                <a:spLocks noChangeShapeType="1"/>
              </p:cNvSpPr>
              <p:nvPr/>
            </p:nvSpPr>
            <p:spPr bwMode="auto">
              <a:xfrm flipH="1">
                <a:off x="3424" y="2976"/>
                <a:ext cx="862" cy="409"/>
              </a:xfrm>
              <a:prstGeom prst="line">
                <a:avLst/>
              </a:prstGeom>
              <a:noFill/>
              <a:ln w="38100">
                <a:solidFill>
                  <a:srgbClr val="FC1604"/>
                </a:solidFill>
                <a:round/>
                <a:headEnd/>
                <a:tailEnd type="oval" w="med" len="med"/>
              </a:ln>
            </p:spPr>
            <p:txBody>
              <a:bodyPr lIns="95271" tIns="47636" rIns="95271" bIns="47636"/>
              <a:lstStyle/>
              <a:p>
                <a:endParaRPr lang="sv-SE"/>
              </a:p>
            </p:txBody>
          </p:sp>
        </p:grpSp>
        <p:sp>
          <p:nvSpPr>
            <p:cNvPr id="42008" name="Text Box 17"/>
            <p:cNvSpPr txBox="1">
              <a:spLocks noChangeArrowheads="1"/>
            </p:cNvSpPr>
            <p:nvPr/>
          </p:nvSpPr>
          <p:spPr bwMode="auto">
            <a:xfrm>
              <a:off x="225" y="3195"/>
              <a:ext cx="2025" cy="642"/>
            </a:xfrm>
            <a:prstGeom prst="rect">
              <a:avLst/>
            </a:prstGeom>
            <a:solidFill>
              <a:srgbClr val="FFFF99"/>
            </a:solidFill>
            <a:ln w="25400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r>
                <a:rPr lang="en-GB" sz="2000">
                  <a:latin typeface="Tahoma" pitchFamily="34" charset="0"/>
                </a:rPr>
                <a:t>The radar beam is </a:t>
              </a:r>
            </a:p>
            <a:p>
              <a:r>
                <a:rPr lang="en-GB" sz="2000">
                  <a:latin typeface="Tahoma" pitchFamily="34" charset="0"/>
                </a:rPr>
                <a:t>never allowed to “hit”</a:t>
              </a:r>
            </a:p>
            <a:p>
              <a:r>
                <a:rPr lang="en-GB" sz="2000">
                  <a:latin typeface="Tahoma" pitchFamily="34" charset="0"/>
                </a:rPr>
                <a:t>the nozzle walls</a:t>
              </a:r>
              <a:endParaRPr lang="sv-SE" sz="2000">
                <a:latin typeface="Tahoma" pitchFamily="34" charset="0"/>
              </a:endParaRPr>
            </a:p>
          </p:txBody>
        </p:sp>
      </p:grpSp>
      <p:grpSp>
        <p:nvGrpSpPr>
          <p:cNvPr id="41992" name="Group 30"/>
          <p:cNvGrpSpPr>
            <a:grpSpLocks/>
          </p:cNvGrpSpPr>
          <p:nvPr/>
        </p:nvGrpSpPr>
        <p:grpSpPr bwMode="auto">
          <a:xfrm rot="8787748">
            <a:off x="2287588" y="4002088"/>
            <a:ext cx="1228725" cy="631825"/>
            <a:chOff x="3107" y="2976"/>
            <a:chExt cx="1179" cy="636"/>
          </a:xfrm>
        </p:grpSpPr>
        <p:sp>
          <p:nvSpPr>
            <p:cNvPr id="42005" name="Oval 31"/>
            <p:cNvSpPr>
              <a:spLocks noChangeArrowheads="1"/>
            </p:cNvSpPr>
            <p:nvPr/>
          </p:nvSpPr>
          <p:spPr bwMode="auto">
            <a:xfrm>
              <a:off x="3107" y="3294"/>
              <a:ext cx="318" cy="318"/>
            </a:xfrm>
            <a:prstGeom prst="ellipse">
              <a:avLst/>
            </a:prstGeom>
            <a:noFill/>
            <a:ln w="38100">
              <a:solidFill>
                <a:srgbClr val="FC1604"/>
              </a:solidFill>
              <a:round/>
              <a:headEnd/>
              <a:tailEnd/>
            </a:ln>
          </p:spPr>
          <p:txBody>
            <a:bodyPr wrap="none" lIns="95271" tIns="47636" rIns="95271" bIns="47636" anchor="ctr"/>
            <a:lstStyle/>
            <a:p>
              <a:endParaRPr lang="sv-SE"/>
            </a:p>
          </p:txBody>
        </p:sp>
        <p:sp>
          <p:nvSpPr>
            <p:cNvPr id="42006" name="Line 32"/>
            <p:cNvSpPr>
              <a:spLocks noChangeShapeType="1"/>
            </p:cNvSpPr>
            <p:nvPr/>
          </p:nvSpPr>
          <p:spPr bwMode="auto">
            <a:xfrm flipH="1">
              <a:off x="3424" y="2976"/>
              <a:ext cx="862" cy="409"/>
            </a:xfrm>
            <a:prstGeom prst="line">
              <a:avLst/>
            </a:prstGeom>
            <a:noFill/>
            <a:ln w="38100">
              <a:solidFill>
                <a:srgbClr val="FC1604"/>
              </a:solidFill>
              <a:round/>
              <a:headEnd/>
              <a:tailEnd type="oval" w="med" len="med"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</p:grpSp>
      <p:grpSp>
        <p:nvGrpSpPr>
          <p:cNvPr id="5" name="Group 62"/>
          <p:cNvGrpSpPr>
            <a:grpSpLocks/>
          </p:cNvGrpSpPr>
          <p:nvPr/>
        </p:nvGrpSpPr>
        <p:grpSpPr bwMode="auto">
          <a:xfrm>
            <a:off x="4214813" y="1714500"/>
            <a:ext cx="4624387" cy="1658938"/>
            <a:chOff x="2689" y="845"/>
            <a:chExt cx="2913" cy="1234"/>
          </a:xfrm>
        </p:grpSpPr>
        <p:pic>
          <p:nvPicPr>
            <p:cNvPr id="42003" name="Picture 39" descr="Nozzle errors_insid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89" y="845"/>
              <a:ext cx="1234" cy="1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004" name="Text Box 40"/>
            <p:cNvSpPr txBox="1">
              <a:spLocks noChangeArrowheads="1"/>
            </p:cNvSpPr>
            <p:nvPr/>
          </p:nvSpPr>
          <p:spPr bwMode="auto">
            <a:xfrm>
              <a:off x="3833" y="1274"/>
              <a:ext cx="1769" cy="644"/>
            </a:xfrm>
            <a:prstGeom prst="rect">
              <a:avLst/>
            </a:prstGeom>
            <a:solidFill>
              <a:srgbClr val="FFFF99"/>
            </a:solidFill>
            <a:ln w="25400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r>
                <a:rPr lang="en-GB" sz="1800">
                  <a:latin typeface="Tahoma" pitchFamily="34" charset="0"/>
                </a:rPr>
                <a:t>Antenna inside nozzle</a:t>
              </a:r>
            </a:p>
            <a:p>
              <a:r>
                <a:rPr lang="en-GB" sz="1600">
                  <a:latin typeface="Tahoma" pitchFamily="34" charset="0"/>
                </a:rPr>
                <a:t>Nozzle walls have to be clean</a:t>
              </a:r>
              <a:endParaRPr lang="sv-SE" sz="1600">
                <a:latin typeface="Tahoma" pitchFamily="34" charset="0"/>
              </a:endParaRPr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4573588" y="3860800"/>
            <a:ext cx="4319587" cy="1211263"/>
            <a:chOff x="2835" y="2513"/>
            <a:chExt cx="2721" cy="916"/>
          </a:xfrm>
        </p:grpSpPr>
        <p:pic>
          <p:nvPicPr>
            <p:cNvPr id="42001" name="Picture 45" descr="Nozzle errors_od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20" y="2513"/>
              <a:ext cx="836" cy="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002" name="Text Box 48"/>
            <p:cNvSpPr txBox="1">
              <a:spLocks noChangeArrowheads="1"/>
            </p:cNvSpPr>
            <p:nvPr/>
          </p:nvSpPr>
          <p:spPr bwMode="auto">
            <a:xfrm>
              <a:off x="2835" y="2749"/>
              <a:ext cx="1979" cy="492"/>
            </a:xfrm>
            <a:prstGeom prst="rect">
              <a:avLst/>
            </a:prstGeom>
            <a:solidFill>
              <a:srgbClr val="FFFF99"/>
            </a:solidFill>
            <a:ln w="25400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r>
                <a:rPr lang="en-GB" sz="1800">
                  <a:latin typeface="Tahoma" pitchFamily="34" charset="0"/>
                </a:rPr>
                <a:t>Antenna inside nozzle</a:t>
              </a:r>
            </a:p>
            <a:p>
              <a:r>
                <a:rPr lang="en-GB" sz="1800">
                  <a:latin typeface="Tahoma" pitchFamily="34" charset="0"/>
                </a:rPr>
                <a:t>+ odd ending</a:t>
              </a:r>
              <a:endParaRPr lang="sv-SE" sz="1600">
                <a:latin typeface="Tahoma" pitchFamily="34" charset="0"/>
              </a:endParaRPr>
            </a:p>
          </p:txBody>
        </p:sp>
      </p:grp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4643438" y="4786313"/>
            <a:ext cx="4237037" cy="1331912"/>
            <a:chOff x="2880" y="3271"/>
            <a:chExt cx="2669" cy="839"/>
          </a:xfrm>
        </p:grpSpPr>
        <p:pic>
          <p:nvPicPr>
            <p:cNvPr id="41997" name="Picture 51" descr="Nozzle errors_weldi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80" y="3271"/>
              <a:ext cx="900" cy="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998" name="Text Box 54"/>
            <p:cNvSpPr txBox="1">
              <a:spLocks noChangeArrowheads="1"/>
            </p:cNvSpPr>
            <p:nvPr/>
          </p:nvSpPr>
          <p:spPr bwMode="auto">
            <a:xfrm>
              <a:off x="3780" y="3406"/>
              <a:ext cx="1769" cy="406"/>
            </a:xfrm>
            <a:prstGeom prst="rect">
              <a:avLst/>
            </a:prstGeom>
            <a:solidFill>
              <a:srgbClr val="FFFF99"/>
            </a:solidFill>
            <a:ln w="25400">
              <a:noFill/>
              <a:miter lim="800000"/>
              <a:headEnd/>
              <a:tailEnd/>
            </a:ln>
          </p:spPr>
          <p:txBody>
            <a:bodyPr lIns="95271" tIns="47636" rIns="95271" bIns="47636">
              <a:spAutoFit/>
            </a:bodyPr>
            <a:lstStyle/>
            <a:p>
              <a:r>
                <a:rPr lang="en-GB" sz="1800">
                  <a:latin typeface="Tahoma" pitchFamily="34" charset="0"/>
                </a:rPr>
                <a:t>Antenna inside nozzle</a:t>
              </a:r>
            </a:p>
            <a:p>
              <a:r>
                <a:rPr lang="en-GB" sz="1800">
                  <a:latin typeface="Tahoma" pitchFamily="34" charset="0"/>
                </a:rPr>
                <a:t>+ welding</a:t>
              </a:r>
              <a:endParaRPr lang="sv-SE" sz="1600">
                <a:latin typeface="Tahoma" pitchFamily="34" charset="0"/>
              </a:endParaRPr>
            </a:p>
          </p:txBody>
        </p:sp>
        <p:sp>
          <p:nvSpPr>
            <p:cNvPr id="41999" name="Oval 56"/>
            <p:cNvSpPr>
              <a:spLocks noChangeArrowheads="1"/>
            </p:cNvSpPr>
            <p:nvPr/>
          </p:nvSpPr>
          <p:spPr bwMode="auto">
            <a:xfrm rot="766036">
              <a:off x="3052" y="3865"/>
              <a:ext cx="208" cy="181"/>
            </a:xfrm>
            <a:prstGeom prst="ellipse">
              <a:avLst/>
            </a:prstGeom>
            <a:noFill/>
            <a:ln w="38100">
              <a:solidFill>
                <a:srgbClr val="FC1604"/>
              </a:solidFill>
              <a:round/>
              <a:headEnd/>
              <a:tailEnd/>
            </a:ln>
          </p:spPr>
          <p:txBody>
            <a:bodyPr wrap="none" lIns="95271" tIns="47636" rIns="95271" bIns="47636" anchor="ctr"/>
            <a:lstStyle/>
            <a:p>
              <a:endParaRPr lang="sv-SE"/>
            </a:p>
          </p:txBody>
        </p:sp>
        <p:sp>
          <p:nvSpPr>
            <p:cNvPr id="42000" name="Line 57"/>
            <p:cNvSpPr>
              <a:spLocks noChangeShapeType="1"/>
            </p:cNvSpPr>
            <p:nvPr/>
          </p:nvSpPr>
          <p:spPr bwMode="auto">
            <a:xfrm rot="766036" flipH="1">
              <a:off x="3297" y="3662"/>
              <a:ext cx="497" cy="337"/>
            </a:xfrm>
            <a:prstGeom prst="line">
              <a:avLst/>
            </a:prstGeom>
            <a:noFill/>
            <a:ln w="38100">
              <a:solidFill>
                <a:srgbClr val="FC1604"/>
              </a:solidFill>
              <a:round/>
              <a:headEnd/>
              <a:tailEnd type="oval" w="med" len="med"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</p:grpSp>
      <p:sp>
        <p:nvSpPr>
          <p:cNvPr id="497725" name="Text Box 61"/>
          <p:cNvSpPr txBox="1">
            <a:spLocks noChangeArrowheads="1"/>
          </p:cNvSpPr>
          <p:nvPr/>
        </p:nvSpPr>
        <p:spPr bwMode="auto">
          <a:xfrm>
            <a:off x="4572000" y="3500438"/>
            <a:ext cx="424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sv-SE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	Try to avoid		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7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7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7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Radar beam angle</a:t>
            </a:r>
          </a:p>
        </p:txBody>
      </p:sp>
      <p:sp>
        <p:nvSpPr>
          <p:cNvPr id="48640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Parabola = </a:t>
            </a:r>
            <a:r>
              <a:rPr lang="en-US" smtClean="0">
                <a:cs typeface="Arial" charset="0"/>
              </a:rPr>
              <a:t>±</a:t>
            </a:r>
            <a:r>
              <a:rPr lang="en-US" smtClean="0"/>
              <a:t>5°</a:t>
            </a:r>
          </a:p>
          <a:p>
            <a:r>
              <a:rPr lang="en-US" smtClean="0"/>
              <a:t>Horn = </a:t>
            </a:r>
            <a:r>
              <a:rPr lang="en-US" smtClean="0">
                <a:cs typeface="Arial" charset="0"/>
              </a:rPr>
              <a:t>±</a:t>
            </a:r>
            <a:r>
              <a:rPr lang="en-US" smtClean="0"/>
              <a:t>15°</a:t>
            </a:r>
          </a:p>
          <a:p>
            <a:r>
              <a:rPr lang="en-US" smtClean="0"/>
              <a:t>8” Cone = </a:t>
            </a:r>
            <a:r>
              <a:rPr lang="en-US" smtClean="0">
                <a:cs typeface="Arial" charset="0"/>
              </a:rPr>
              <a:t>±</a:t>
            </a:r>
            <a:r>
              <a:rPr lang="en-US" smtClean="0"/>
              <a:t>15°</a:t>
            </a:r>
          </a:p>
          <a:p>
            <a:r>
              <a:rPr lang="en-US" smtClean="0"/>
              <a:t>Warning ! The radar beam might “hit” the tank wall and affect low level accuracy.</a:t>
            </a:r>
          </a:p>
          <a:p>
            <a:r>
              <a:rPr lang="en-US" smtClean="0"/>
              <a:t>X / </a:t>
            </a:r>
            <a:r>
              <a:rPr lang="en-US" i="1" smtClean="0"/>
              <a:t>tan</a:t>
            </a:r>
            <a:r>
              <a:rPr lang="en-US" smtClean="0"/>
              <a:t>15° = Y</a:t>
            </a:r>
          </a:p>
        </p:txBody>
      </p:sp>
      <p:sp>
        <p:nvSpPr>
          <p:cNvPr id="4101" name="Content Placeholder 18"/>
          <p:cNvSpPr>
            <a:spLocks noGrp="1"/>
          </p:cNvSpPr>
          <p:nvPr>
            <p:ph sz="half" idx="2"/>
          </p:nvPr>
        </p:nvSpPr>
        <p:spPr>
          <a:xfrm>
            <a:off x="5891213" y="1725613"/>
            <a:ext cx="2382837" cy="3098800"/>
          </a:xfrm>
        </p:spPr>
        <p:txBody>
          <a:bodyPr/>
          <a:lstStyle/>
          <a:p>
            <a:endParaRPr lang="sv-SE" smtClean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5500688" y="1214438"/>
          <a:ext cx="3213100" cy="4437062"/>
        </p:xfrm>
        <a:graphic>
          <a:graphicData uri="http://schemas.openxmlformats.org/presentationml/2006/ole">
            <p:oleObj spid="_x0000_s4098" name="Image" r:id="rId4" imgW="3371429" imgH="4990476" progId="PhotoshopElements.Image.3">
              <p:embed/>
            </p:oleObj>
          </a:graphicData>
        </a:graphic>
      </p:graphicFrame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5214938" y="1857375"/>
            <a:ext cx="2071687" cy="3760788"/>
            <a:chOff x="2725" y="617"/>
            <a:chExt cx="2245" cy="3335"/>
          </a:xfrm>
        </p:grpSpPr>
        <p:sp>
          <p:nvSpPr>
            <p:cNvPr id="4113" name="Line 16"/>
            <p:cNvSpPr>
              <a:spLocks noChangeShapeType="1"/>
            </p:cNvSpPr>
            <p:nvPr/>
          </p:nvSpPr>
          <p:spPr bwMode="auto">
            <a:xfrm flipH="1">
              <a:off x="2725" y="617"/>
              <a:ext cx="1161" cy="3293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4114" name="Line 17"/>
            <p:cNvSpPr>
              <a:spLocks noChangeShapeType="1"/>
            </p:cNvSpPr>
            <p:nvPr/>
          </p:nvSpPr>
          <p:spPr bwMode="auto">
            <a:xfrm>
              <a:off x="4042" y="617"/>
              <a:ext cx="928" cy="3335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5041900" y="1357313"/>
            <a:ext cx="1233488" cy="3071812"/>
            <a:chOff x="2501" y="597"/>
            <a:chExt cx="1336" cy="2997"/>
          </a:xfrm>
        </p:grpSpPr>
        <p:sp>
          <p:nvSpPr>
            <p:cNvPr id="4110" name="Line 24"/>
            <p:cNvSpPr>
              <a:spLocks noChangeShapeType="1"/>
            </p:cNvSpPr>
            <p:nvPr/>
          </p:nvSpPr>
          <p:spPr bwMode="auto">
            <a:xfrm flipH="1">
              <a:off x="2688" y="597"/>
              <a:ext cx="114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4111" name="Line 25"/>
            <p:cNvSpPr>
              <a:spLocks noChangeShapeType="1"/>
            </p:cNvSpPr>
            <p:nvPr/>
          </p:nvSpPr>
          <p:spPr bwMode="auto">
            <a:xfrm>
              <a:off x="2766" y="597"/>
              <a:ext cx="0" cy="2997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triangle" w="lg" len="med"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4112" name="Text Box 26"/>
            <p:cNvSpPr txBox="1">
              <a:spLocks noChangeArrowheads="1"/>
            </p:cNvSpPr>
            <p:nvPr/>
          </p:nvSpPr>
          <p:spPr bwMode="auto">
            <a:xfrm>
              <a:off x="2501" y="1842"/>
              <a:ext cx="24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sv-SE"/>
                <a:t>Y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556250" y="1357313"/>
            <a:ext cx="735013" cy="3071812"/>
            <a:chOff x="3009" y="627"/>
            <a:chExt cx="506" cy="2349"/>
          </a:xfrm>
        </p:grpSpPr>
        <p:sp>
          <p:nvSpPr>
            <p:cNvPr id="4106" name="AutoShape 6"/>
            <p:cNvSpPr>
              <a:spLocks noChangeArrowheads="1"/>
            </p:cNvSpPr>
            <p:nvPr/>
          </p:nvSpPr>
          <p:spPr bwMode="auto">
            <a:xfrm flipH="1">
              <a:off x="3016" y="981"/>
              <a:ext cx="499" cy="1995"/>
            </a:xfrm>
            <a:prstGeom prst="rtTriangle">
              <a:avLst/>
            </a:prstGeom>
            <a:noFill/>
            <a:ln w="317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95271" tIns="47636" rIns="95271" bIns="47636" anchor="ctr"/>
            <a:lstStyle/>
            <a:p>
              <a:endParaRPr lang="sv-SE">
                <a:solidFill>
                  <a:schemeClr val="tx1"/>
                </a:solidFill>
                <a:latin typeface="Wingdings" pitchFamily="2" charset="2"/>
              </a:endParaRPr>
            </a:p>
          </p:txBody>
        </p:sp>
        <p:sp>
          <p:nvSpPr>
            <p:cNvPr id="4107" name="Line 21"/>
            <p:cNvSpPr>
              <a:spLocks noChangeShapeType="1"/>
            </p:cNvSpPr>
            <p:nvPr/>
          </p:nvSpPr>
          <p:spPr bwMode="auto">
            <a:xfrm>
              <a:off x="3020" y="736"/>
              <a:ext cx="495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4108" name="Line 22"/>
            <p:cNvSpPr>
              <a:spLocks noChangeShapeType="1"/>
            </p:cNvSpPr>
            <p:nvPr/>
          </p:nvSpPr>
          <p:spPr bwMode="auto">
            <a:xfrm flipV="1">
              <a:off x="3009" y="627"/>
              <a:ext cx="11" cy="7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4109" name="Text Box 23"/>
            <p:cNvSpPr txBox="1">
              <a:spLocks noChangeArrowheads="1"/>
            </p:cNvSpPr>
            <p:nvPr/>
          </p:nvSpPr>
          <p:spPr bwMode="auto">
            <a:xfrm>
              <a:off x="3047" y="736"/>
              <a:ext cx="244" cy="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sv-SE"/>
                <a:t>X</a:t>
              </a:r>
            </a:p>
          </p:txBody>
        </p:sp>
      </p:grp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4499993" y="3508374"/>
            <a:ext cx="1656183" cy="1216770"/>
          </a:xfrm>
          <a:prstGeom prst="irregularSeal1">
            <a:avLst/>
          </a:prstGeom>
          <a:solidFill>
            <a:srgbClr val="FFFF0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sv-SE"/>
              <a:t>Warning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86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86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6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6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Gauge Installation</a:t>
            </a:r>
          </a:p>
        </p:txBody>
      </p:sp>
      <p:sp>
        <p:nvSpPr>
          <p:cNvPr id="5125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mtClean="0"/>
              <a:t>Parabola Inclination</a:t>
            </a:r>
          </a:p>
          <a:p>
            <a:pPr lvl="1"/>
            <a:r>
              <a:rPr lang="en-US" smtClean="0"/>
              <a:t>1 - 1.5° towards tank centre</a:t>
            </a:r>
          </a:p>
          <a:p>
            <a:pPr lvl="1">
              <a:buFontTx/>
              <a:buNone/>
            </a:pPr>
            <a:endParaRPr lang="sv-SE" smtClean="0"/>
          </a:p>
        </p:txBody>
      </p:sp>
      <p:sp>
        <p:nvSpPr>
          <p:cNvPr id="5126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v-SE" smtClean="0"/>
              <a:t>Horn Inclination</a:t>
            </a:r>
          </a:p>
          <a:p>
            <a:pPr lvl="1"/>
            <a:r>
              <a:rPr lang="sv-SE" smtClean="0"/>
              <a:t>0° flange</a:t>
            </a:r>
          </a:p>
          <a:p>
            <a:pPr lvl="1"/>
            <a:r>
              <a:rPr lang="sv-SE" smtClean="0"/>
              <a:t>4° flange</a:t>
            </a:r>
          </a:p>
          <a:p>
            <a:pPr lvl="1"/>
            <a:r>
              <a:rPr lang="sv-SE" smtClean="0"/>
              <a:t>Select upon order</a:t>
            </a:r>
          </a:p>
        </p:txBody>
      </p:sp>
      <p:sp>
        <p:nvSpPr>
          <p:cNvPr id="512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AD46B34-FFF4-4415-B787-9F547825444D}" type="slidenum">
              <a:rPr lang="en-US" smtClean="0"/>
              <a:pPr/>
              <a:t>19</a:t>
            </a:fld>
            <a:endParaRPr lang="en-US" smtClean="0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1143000" y="2500313"/>
          <a:ext cx="2924175" cy="3451225"/>
        </p:xfrm>
        <a:graphic>
          <a:graphicData uri="http://schemas.openxmlformats.org/presentationml/2006/ole">
            <p:oleObj spid="_x0000_s5122" name="Image" r:id="rId3" imgW="5079365" imgH="5993651" progId="PhotoshopElements.Image.3">
              <p:embed/>
            </p:oleObj>
          </a:graphicData>
        </a:graphic>
      </p:graphicFrame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5292725" y="3235325"/>
            <a:ext cx="2786063" cy="2357438"/>
            <a:chOff x="3156" y="1612"/>
            <a:chExt cx="2565" cy="2631"/>
          </a:xfrm>
        </p:grpSpPr>
        <p:pic>
          <p:nvPicPr>
            <p:cNvPr id="5129" name="Picture 5" descr="3920_inclined_tan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31" y="1748"/>
              <a:ext cx="1190" cy="2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5123" name="Object 3"/>
            <p:cNvGraphicFramePr>
              <a:graphicFrameLocks noChangeAspect="1"/>
            </p:cNvGraphicFramePr>
            <p:nvPr/>
          </p:nvGraphicFramePr>
          <p:xfrm>
            <a:off x="3156" y="1612"/>
            <a:ext cx="1339" cy="2631"/>
          </p:xfrm>
          <a:graphic>
            <a:graphicData uri="http://schemas.openxmlformats.org/presentationml/2006/ole">
              <p:oleObj spid="_x0000_s5123" name="Image" r:id="rId5" imgW="3365079" imgH="6615873" progId="PhotoshopElements.Image.3">
                <p:embed/>
              </p:oleObj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49D7AD-D3E4-4BEE-87B1-1E23EB3D31C1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Lesson Goal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 learn how to achieve</a:t>
            </a:r>
          </a:p>
          <a:p>
            <a:pPr lvl="1"/>
            <a:r>
              <a:rPr lang="en-US" smtClean="0"/>
              <a:t>A good installation and</a:t>
            </a:r>
          </a:p>
          <a:p>
            <a:pPr lvl="1"/>
            <a:r>
              <a:rPr lang="en-US" smtClean="0"/>
              <a:t>A reliable system</a:t>
            </a:r>
          </a:p>
        </p:txBody>
      </p:sp>
      <p:pic>
        <p:nvPicPr>
          <p:cNvPr id="29701" name="Picture 8" descr="raptor logo 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488" y="333375"/>
            <a:ext cx="18002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Gauge inclination</a:t>
            </a:r>
          </a:p>
        </p:txBody>
      </p:sp>
      <p:sp>
        <p:nvSpPr>
          <p:cNvPr id="43011" name="Rectangle 10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smtClean="0"/>
              <a:t>Parabola inclination with </a:t>
            </a:r>
            <a:r>
              <a:rPr lang="en-US" sz="3200" i="1" smtClean="0"/>
              <a:t>Inclination Device</a:t>
            </a:r>
            <a:r>
              <a:rPr lang="en-US" sz="3200" smtClean="0"/>
              <a:t> </a:t>
            </a:r>
          </a:p>
          <a:p>
            <a:pPr lvl="1"/>
            <a:r>
              <a:rPr lang="en-US" sz="2800" smtClean="0"/>
              <a:t>1-1,5º </a:t>
            </a:r>
          </a:p>
          <a:p>
            <a:pPr lvl="1"/>
            <a:r>
              <a:rPr lang="en-US" sz="2800" smtClean="0"/>
              <a:t>0º for bitumen</a:t>
            </a:r>
          </a:p>
          <a:p>
            <a:pPr>
              <a:buFont typeface="Wingdings" pitchFamily="2" charset="2"/>
              <a:buNone/>
            </a:pPr>
            <a:r>
              <a:rPr lang="en-US" sz="2400" b="1" smtClean="0"/>
              <a:t>Note:</a:t>
            </a:r>
          </a:p>
          <a:p>
            <a:pPr>
              <a:buFont typeface="Wingdings" pitchFamily="2" charset="2"/>
              <a:buNone/>
            </a:pPr>
            <a:r>
              <a:rPr lang="en-US" sz="2400" smtClean="0"/>
              <a:t>No inclination is available for </a:t>
            </a:r>
          </a:p>
          <a:p>
            <a:pPr>
              <a:buFont typeface="Wingdings" pitchFamily="2" charset="2"/>
              <a:buNone/>
            </a:pPr>
            <a:r>
              <a:rPr lang="en-US" sz="2400" smtClean="0"/>
              <a:t>PRO with cone antenna</a:t>
            </a:r>
          </a:p>
        </p:txBody>
      </p:sp>
      <p:pic>
        <p:nvPicPr>
          <p:cNvPr id="43012" name="Picture 18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054600" y="1206500"/>
            <a:ext cx="3625850" cy="4546600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Direction of RTG</a:t>
            </a:r>
          </a:p>
        </p:txBody>
      </p:sp>
      <p:sp>
        <p:nvSpPr>
          <p:cNvPr id="6150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Direct RTG junction box towards tank centre within 2º to maintain highest measuring accuracy.</a:t>
            </a:r>
          </a:p>
        </p:txBody>
      </p:sp>
      <p:grpSp>
        <p:nvGrpSpPr>
          <p:cNvPr id="6151" name="Group 11"/>
          <p:cNvGrpSpPr>
            <a:grpSpLocks/>
          </p:cNvGrpSpPr>
          <p:nvPr/>
        </p:nvGrpSpPr>
        <p:grpSpPr bwMode="auto">
          <a:xfrm>
            <a:off x="5776913" y="2432050"/>
            <a:ext cx="2652712" cy="2578100"/>
            <a:chOff x="3288" y="709"/>
            <a:chExt cx="1769" cy="1732"/>
          </a:xfrm>
        </p:grpSpPr>
        <p:graphicFrame>
          <p:nvGraphicFramePr>
            <p:cNvPr id="6147" name="Object 5"/>
            <p:cNvGraphicFramePr>
              <a:graphicFrameLocks noChangeAspect="1"/>
            </p:cNvGraphicFramePr>
            <p:nvPr/>
          </p:nvGraphicFramePr>
          <p:xfrm>
            <a:off x="3288" y="1344"/>
            <a:ext cx="1769" cy="1097"/>
          </p:xfrm>
          <a:graphic>
            <a:graphicData uri="http://schemas.openxmlformats.org/presentationml/2006/ole">
              <p:oleObj spid="_x0000_s6147" name="Image" r:id="rId4" imgW="4206142" imgH="2681257" progId="">
                <p:embed/>
              </p:oleObj>
            </a:graphicData>
          </a:graphic>
        </p:graphicFrame>
        <p:graphicFrame>
          <p:nvGraphicFramePr>
            <p:cNvPr id="6148" name="Object 6"/>
            <p:cNvGraphicFramePr>
              <a:graphicFrameLocks noChangeAspect="1"/>
            </p:cNvGraphicFramePr>
            <p:nvPr/>
          </p:nvGraphicFramePr>
          <p:xfrm>
            <a:off x="3560" y="709"/>
            <a:ext cx="1088" cy="657"/>
          </p:xfrm>
          <a:graphic>
            <a:graphicData uri="http://schemas.openxmlformats.org/presentationml/2006/ole">
              <p:oleObj spid="_x0000_s6148" name="Image" r:id="rId5" imgW="3240381" imgH="1956936" progId="">
                <p:embed/>
              </p:oleObj>
            </a:graphicData>
          </a:graphic>
        </p:graphicFrame>
        <p:sp>
          <p:nvSpPr>
            <p:cNvPr id="6153" name="Line 9"/>
            <p:cNvSpPr>
              <a:spLocks noChangeShapeType="1"/>
            </p:cNvSpPr>
            <p:nvPr/>
          </p:nvSpPr>
          <p:spPr bwMode="auto">
            <a:xfrm flipH="1">
              <a:off x="3379" y="1026"/>
              <a:ext cx="40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</p:grpSp>
      <p:graphicFrame>
        <p:nvGraphicFramePr>
          <p:cNvPr id="6146" name="Object 7"/>
          <p:cNvGraphicFramePr>
            <a:graphicFrameLocks noChangeAspect="1"/>
          </p:cNvGraphicFramePr>
          <p:nvPr/>
        </p:nvGraphicFramePr>
        <p:xfrm>
          <a:off x="857250" y="2071688"/>
          <a:ext cx="3749675" cy="3582987"/>
        </p:xfrm>
        <a:graphic>
          <a:graphicData uri="http://schemas.openxmlformats.org/presentationml/2006/ole">
            <p:oleObj spid="_x0000_s6146" name="Image" r:id="rId6" imgW="4304762" imgH="4114286" progId="PhotoshopElements.Image.3">
              <p:embed/>
            </p:oleObj>
          </a:graphicData>
        </a:graphic>
      </p:graphicFrame>
      <p:sp>
        <p:nvSpPr>
          <p:cNvPr id="6152" name="Line 18"/>
          <p:cNvSpPr>
            <a:spLocks noChangeShapeType="1"/>
          </p:cNvSpPr>
          <p:nvPr/>
        </p:nvSpPr>
        <p:spPr bwMode="auto">
          <a:xfrm flipV="1">
            <a:off x="1857375" y="3857625"/>
            <a:ext cx="858838" cy="8572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Still pipe – Array antenna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sz="half" idx="1"/>
          </p:nvPr>
        </p:nvSpPr>
        <p:spPr>
          <a:xfrm>
            <a:off x="571500" y="1206500"/>
            <a:ext cx="5715000" cy="4546600"/>
          </a:xfrm>
        </p:spPr>
        <p:txBody>
          <a:bodyPr/>
          <a:lstStyle/>
          <a:p>
            <a:r>
              <a:rPr lang="en-US" sz="2400" smtClean="0"/>
              <a:t>Fixed – Raptor, REX &amp; PRO</a:t>
            </a:r>
          </a:p>
          <a:p>
            <a:pPr lvl="1">
              <a:buFontTx/>
              <a:buNone/>
            </a:pPr>
            <a:endParaRPr lang="en-US" sz="2000" smtClean="0"/>
          </a:p>
          <a:p>
            <a:pPr lvl="1"/>
            <a:endParaRPr lang="en-US" sz="2000" smtClean="0"/>
          </a:p>
          <a:p>
            <a:pPr lvl="1"/>
            <a:endParaRPr lang="en-US" sz="2000" smtClean="0"/>
          </a:p>
          <a:p>
            <a:pPr lvl="1"/>
            <a:endParaRPr lang="en-US" sz="2000" smtClean="0"/>
          </a:p>
          <a:p>
            <a:r>
              <a:rPr lang="en-US" sz="2400" smtClean="0"/>
              <a:t>Inclined – REX </a:t>
            </a:r>
          </a:p>
          <a:p>
            <a:endParaRPr lang="en-US" sz="2400" smtClean="0"/>
          </a:p>
          <a:p>
            <a:endParaRPr lang="en-US" sz="2400" smtClean="0"/>
          </a:p>
          <a:p>
            <a:endParaRPr lang="en-US" sz="2400" smtClean="0"/>
          </a:p>
          <a:p>
            <a:r>
              <a:rPr lang="en-US" sz="2400" smtClean="0"/>
              <a:t>Hinged – Raptor &amp; PRO</a:t>
            </a:r>
          </a:p>
        </p:txBody>
      </p:sp>
      <p:graphicFrame>
        <p:nvGraphicFramePr>
          <p:cNvPr id="7170" name="Object 3"/>
          <p:cNvGraphicFramePr>
            <a:graphicFrameLocks noChangeAspect="1"/>
          </p:cNvGraphicFramePr>
          <p:nvPr>
            <p:ph sz="half" idx="2"/>
          </p:nvPr>
        </p:nvGraphicFramePr>
        <p:xfrm>
          <a:off x="6429375" y="1214438"/>
          <a:ext cx="2251075" cy="4357687"/>
        </p:xfrm>
        <a:graphic>
          <a:graphicData uri="http://schemas.openxmlformats.org/presentationml/2006/ole">
            <p:oleObj spid="_x0000_s7170" name="Image" r:id="rId4" imgW="2767380" imgH="5358289" progId="PhotoshopElements.Image.3">
              <p:embed/>
            </p:oleObj>
          </a:graphicData>
        </a:graphic>
      </p:graphicFrame>
      <p:pic>
        <p:nvPicPr>
          <p:cNvPr id="7173" name="Picture 11" descr="3950 Fixe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71813" y="1671638"/>
            <a:ext cx="1057275" cy="148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14" descr="PRO Array fixed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94275" y="1643063"/>
            <a:ext cx="1006475" cy="151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17" descr="3950 Inclined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57500" y="3525838"/>
            <a:ext cx="17145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20" descr="PRO Array hinged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29125" y="4857750"/>
            <a:ext cx="2014538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3" descr="5900S_Array_140.jp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57250" y="1714500"/>
            <a:ext cx="1250950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8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928938" y="5429250"/>
            <a:ext cx="124777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Disk dimension</a:t>
            </a:r>
          </a:p>
        </p:txBody>
      </p:sp>
      <p:graphicFrame>
        <p:nvGraphicFramePr>
          <p:cNvPr id="8194" name="Object 3"/>
          <p:cNvGraphicFramePr>
            <a:graphicFrameLocks noChangeAspect="1"/>
          </p:cNvGraphicFramePr>
          <p:nvPr/>
        </p:nvGraphicFramePr>
        <p:xfrm>
          <a:off x="642938" y="1143000"/>
          <a:ext cx="3810000" cy="1579563"/>
        </p:xfrm>
        <a:graphic>
          <a:graphicData uri="http://schemas.openxmlformats.org/presentationml/2006/ole">
            <p:oleObj spid="_x0000_s8194" name="Image" r:id="rId4" imgW="4165079" imgH="1726984" progId="PhotoshopElements.Image.3">
              <p:embed/>
            </p:oleObj>
          </a:graphicData>
        </a:graphic>
      </p:graphicFrame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938" y="3429000"/>
            <a:ext cx="7000875" cy="238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197" name="Group 4"/>
          <p:cNvGrpSpPr>
            <a:grpSpLocks/>
          </p:cNvGrpSpPr>
          <p:nvPr/>
        </p:nvGrpSpPr>
        <p:grpSpPr bwMode="auto">
          <a:xfrm flipV="1">
            <a:off x="1766888" y="2014538"/>
            <a:ext cx="1382712" cy="781050"/>
            <a:chOff x="1746" y="1253"/>
            <a:chExt cx="1315" cy="816"/>
          </a:xfrm>
        </p:grpSpPr>
        <p:sp>
          <p:nvSpPr>
            <p:cNvPr id="8199" name="Line 5"/>
            <p:cNvSpPr>
              <a:spLocks noChangeShapeType="1"/>
            </p:cNvSpPr>
            <p:nvPr/>
          </p:nvSpPr>
          <p:spPr bwMode="auto">
            <a:xfrm>
              <a:off x="1746" y="1389"/>
              <a:ext cx="13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8200" name="Line 6"/>
            <p:cNvSpPr>
              <a:spLocks noChangeShapeType="1"/>
            </p:cNvSpPr>
            <p:nvPr/>
          </p:nvSpPr>
          <p:spPr bwMode="auto">
            <a:xfrm flipV="1">
              <a:off x="1746" y="1253"/>
              <a:ext cx="0" cy="8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8201" name="Line 7"/>
            <p:cNvSpPr>
              <a:spLocks noChangeShapeType="1"/>
            </p:cNvSpPr>
            <p:nvPr/>
          </p:nvSpPr>
          <p:spPr bwMode="auto">
            <a:xfrm flipV="1">
              <a:off x="3061" y="1253"/>
              <a:ext cx="0" cy="8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</p:grpSp>
      <p:sp>
        <p:nvSpPr>
          <p:cNvPr id="8198" name="Text Box 8"/>
          <p:cNvSpPr txBox="1">
            <a:spLocks noChangeArrowheads="1"/>
          </p:cNvSpPr>
          <p:nvPr/>
        </p:nvSpPr>
        <p:spPr bwMode="auto">
          <a:xfrm>
            <a:off x="2149475" y="2728913"/>
            <a:ext cx="665163" cy="6461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>
                <a:cs typeface="Arial" charset="0"/>
              </a:rPr>
              <a:t>Ø </a:t>
            </a:r>
            <a:r>
              <a:rPr lang="sv-SE" sz="1800"/>
              <a:t>mm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Still pipe - requirements</a:t>
            </a:r>
          </a:p>
        </p:txBody>
      </p:sp>
      <p:sp>
        <p:nvSpPr>
          <p:cNvPr id="9221" name="Rectangle 9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Pipe should be straight and vertical</a:t>
            </a:r>
          </a:p>
          <a:p>
            <a:r>
              <a:rPr lang="en-US" smtClean="0"/>
              <a:t>Holes</a:t>
            </a:r>
          </a:p>
          <a:p>
            <a:pPr lvl="1"/>
            <a:r>
              <a:rPr lang="en-US" smtClean="0"/>
              <a:t>Should be without burrs</a:t>
            </a:r>
          </a:p>
          <a:p>
            <a:pPr lvl="1"/>
            <a:r>
              <a:rPr lang="en-US" smtClean="0"/>
              <a:t>Every hole turned 180</a:t>
            </a:r>
            <a:r>
              <a:rPr lang="en-US" smtClean="0">
                <a:cs typeface="Arial" charset="0"/>
              </a:rPr>
              <a:t>°</a:t>
            </a:r>
          </a:p>
          <a:p>
            <a:pPr lvl="1"/>
            <a:r>
              <a:rPr lang="en-US" smtClean="0">
                <a:cs typeface="Arial" charset="0"/>
              </a:rPr>
              <a:t>One hole must be above max fill level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5715000" y="2000250"/>
          <a:ext cx="2924175" cy="2933700"/>
        </p:xfrm>
        <a:graphic>
          <a:graphicData uri="http://schemas.openxmlformats.org/presentationml/2006/ole">
            <p:oleObj spid="_x0000_s9218" name="Image" r:id="rId4" imgW="4126984" imgH="4139683" progId="PhotoshopElements.Image.3">
              <p:embed/>
            </p:oleObj>
          </a:graphicData>
        </a:graphic>
      </p:graphicFrame>
      <p:graphicFrame>
        <p:nvGraphicFramePr>
          <p:cNvPr id="9219" name="Object 5"/>
          <p:cNvGraphicFramePr>
            <a:graphicFrameLocks noChangeAspect="1"/>
          </p:cNvGraphicFramePr>
          <p:nvPr/>
        </p:nvGraphicFramePr>
        <p:xfrm>
          <a:off x="4792663" y="1143000"/>
          <a:ext cx="703262" cy="5143500"/>
        </p:xfrm>
        <a:graphic>
          <a:graphicData uri="http://schemas.openxmlformats.org/presentationml/2006/ole">
            <p:oleObj spid="_x0000_s9219" name="Image" r:id="rId5" imgW="1041270" imgH="7619048" progId="PhotoshopElements.Image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Still pipe	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206500"/>
            <a:ext cx="8343900" cy="10080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3200" smtClean="0"/>
              <a:t>Pipe extension</a:t>
            </a:r>
          </a:p>
          <a:p>
            <a:pPr lvl="1"/>
            <a:r>
              <a:rPr lang="en-US" sz="2000" smtClean="0"/>
              <a:t>Maximum gap 1mm</a:t>
            </a:r>
          </a:p>
        </p:txBody>
      </p:sp>
      <p:pic>
        <p:nvPicPr>
          <p:cNvPr id="44036" name="Picture 7" descr="Pip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588" y="1214438"/>
            <a:ext cx="178117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4037" name="Group 36"/>
          <p:cNvGrpSpPr>
            <a:grpSpLocks/>
          </p:cNvGrpSpPr>
          <p:nvPr/>
        </p:nvGrpSpPr>
        <p:grpSpPr bwMode="auto">
          <a:xfrm>
            <a:off x="571500" y="2928938"/>
            <a:ext cx="5905500" cy="1439862"/>
            <a:chOff x="249" y="2750"/>
            <a:chExt cx="3720" cy="1134"/>
          </a:xfrm>
        </p:grpSpPr>
        <p:sp>
          <p:nvSpPr>
            <p:cNvPr id="44057" name="Rectangle 34"/>
            <p:cNvSpPr>
              <a:spLocks noChangeArrowheads="1"/>
            </p:cNvSpPr>
            <p:nvPr/>
          </p:nvSpPr>
          <p:spPr bwMode="auto">
            <a:xfrm>
              <a:off x="1429" y="2750"/>
              <a:ext cx="1360" cy="1134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5271" tIns="47636" rIns="95271" bIns="47636" anchor="ctr"/>
            <a:lstStyle/>
            <a:p>
              <a:endParaRPr lang="sv-SE"/>
            </a:p>
          </p:txBody>
        </p:sp>
        <p:sp>
          <p:nvSpPr>
            <p:cNvPr id="44058" name="Rectangle 8"/>
            <p:cNvSpPr>
              <a:spLocks noChangeArrowheads="1"/>
            </p:cNvSpPr>
            <p:nvPr/>
          </p:nvSpPr>
          <p:spPr bwMode="auto">
            <a:xfrm>
              <a:off x="249" y="2795"/>
              <a:ext cx="1180" cy="1043"/>
            </a:xfrm>
            <a:prstGeom prst="rect">
              <a:avLst/>
            </a:prstGeom>
            <a:solidFill>
              <a:srgbClr val="96969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5271" tIns="47636" rIns="95271" bIns="47636" anchor="ctr"/>
            <a:lstStyle/>
            <a:p>
              <a:endParaRPr lang="sv-SE"/>
            </a:p>
          </p:txBody>
        </p:sp>
        <p:sp>
          <p:nvSpPr>
            <p:cNvPr id="44059" name="Rectangle 9"/>
            <p:cNvSpPr>
              <a:spLocks noChangeArrowheads="1"/>
            </p:cNvSpPr>
            <p:nvPr/>
          </p:nvSpPr>
          <p:spPr bwMode="auto">
            <a:xfrm>
              <a:off x="2789" y="2795"/>
              <a:ext cx="1180" cy="1043"/>
            </a:xfrm>
            <a:prstGeom prst="rect">
              <a:avLst/>
            </a:prstGeom>
            <a:solidFill>
              <a:srgbClr val="96969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5271" tIns="47636" rIns="95271" bIns="47636" anchor="ctr"/>
            <a:lstStyle/>
            <a:p>
              <a:endParaRPr lang="sv-SE"/>
            </a:p>
          </p:txBody>
        </p:sp>
        <p:sp>
          <p:nvSpPr>
            <p:cNvPr id="44060" name="Line 10"/>
            <p:cNvSpPr>
              <a:spLocks noChangeShapeType="1"/>
            </p:cNvSpPr>
            <p:nvPr/>
          </p:nvSpPr>
          <p:spPr bwMode="auto">
            <a:xfrm>
              <a:off x="1429" y="3884"/>
              <a:ext cx="136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4061" name="Line 11"/>
            <p:cNvSpPr>
              <a:spLocks noChangeShapeType="1"/>
            </p:cNvSpPr>
            <p:nvPr/>
          </p:nvSpPr>
          <p:spPr bwMode="auto">
            <a:xfrm>
              <a:off x="1429" y="2750"/>
              <a:ext cx="136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4062" name="Line 12"/>
            <p:cNvSpPr>
              <a:spLocks noChangeShapeType="1"/>
            </p:cNvSpPr>
            <p:nvPr/>
          </p:nvSpPr>
          <p:spPr bwMode="auto">
            <a:xfrm flipV="1">
              <a:off x="1429" y="2750"/>
              <a:ext cx="0" cy="113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4063" name="Line 14"/>
            <p:cNvSpPr>
              <a:spLocks noChangeShapeType="1"/>
            </p:cNvSpPr>
            <p:nvPr/>
          </p:nvSpPr>
          <p:spPr bwMode="auto">
            <a:xfrm flipV="1">
              <a:off x="2789" y="2750"/>
              <a:ext cx="0" cy="113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4064" name="Line 15"/>
            <p:cNvSpPr>
              <a:spLocks noChangeShapeType="1"/>
            </p:cNvSpPr>
            <p:nvPr/>
          </p:nvSpPr>
          <p:spPr bwMode="auto">
            <a:xfrm>
              <a:off x="1429" y="3339"/>
              <a:ext cx="136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4065" name="Line 16"/>
            <p:cNvSpPr>
              <a:spLocks noChangeShapeType="1"/>
            </p:cNvSpPr>
            <p:nvPr/>
          </p:nvSpPr>
          <p:spPr bwMode="auto">
            <a:xfrm>
              <a:off x="1429" y="3294"/>
              <a:ext cx="136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4066" name="Line 17"/>
            <p:cNvSpPr>
              <a:spLocks noChangeShapeType="1"/>
            </p:cNvSpPr>
            <p:nvPr/>
          </p:nvSpPr>
          <p:spPr bwMode="auto">
            <a:xfrm>
              <a:off x="1429" y="2795"/>
              <a:ext cx="136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4067" name="Line 21"/>
            <p:cNvSpPr>
              <a:spLocks noChangeShapeType="1"/>
            </p:cNvSpPr>
            <p:nvPr/>
          </p:nvSpPr>
          <p:spPr bwMode="auto">
            <a:xfrm>
              <a:off x="2064" y="2795"/>
              <a:ext cx="0" cy="104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4068" name="Line 22"/>
            <p:cNvSpPr>
              <a:spLocks noChangeShapeType="1"/>
            </p:cNvSpPr>
            <p:nvPr/>
          </p:nvSpPr>
          <p:spPr bwMode="auto">
            <a:xfrm flipV="1">
              <a:off x="2109" y="2795"/>
              <a:ext cx="0" cy="104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4069" name="Line 23"/>
            <p:cNvSpPr>
              <a:spLocks noChangeShapeType="1"/>
            </p:cNvSpPr>
            <p:nvPr/>
          </p:nvSpPr>
          <p:spPr bwMode="auto">
            <a:xfrm>
              <a:off x="1429" y="3838"/>
              <a:ext cx="136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4070" name="Rectangle 35"/>
            <p:cNvSpPr>
              <a:spLocks noChangeArrowheads="1"/>
            </p:cNvSpPr>
            <p:nvPr/>
          </p:nvSpPr>
          <p:spPr bwMode="auto">
            <a:xfrm>
              <a:off x="1429" y="3294"/>
              <a:ext cx="1360" cy="45"/>
            </a:xfrm>
            <a:prstGeom prst="rect">
              <a:avLst/>
            </a:prstGeom>
            <a:solidFill>
              <a:srgbClr val="96969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5271" tIns="47636" rIns="95271" bIns="47636" anchor="ctr"/>
            <a:lstStyle/>
            <a:p>
              <a:endParaRPr lang="sv-SE"/>
            </a:p>
          </p:txBody>
        </p:sp>
        <p:sp>
          <p:nvSpPr>
            <p:cNvPr id="44071" name="Line 24"/>
            <p:cNvSpPr>
              <a:spLocks noChangeShapeType="1"/>
            </p:cNvSpPr>
            <p:nvPr/>
          </p:nvSpPr>
          <p:spPr bwMode="auto">
            <a:xfrm>
              <a:off x="1519" y="3249"/>
              <a:ext cx="0" cy="1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diamond" w="lg" len="med"/>
              <a:tailEnd type="diamond" w="lg" len="med"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4072" name="Line 27"/>
            <p:cNvSpPr>
              <a:spLocks noChangeShapeType="1"/>
            </p:cNvSpPr>
            <p:nvPr/>
          </p:nvSpPr>
          <p:spPr bwMode="auto">
            <a:xfrm>
              <a:off x="1701" y="3158"/>
              <a:ext cx="0" cy="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 type="diamond" w="med" len="med"/>
              <a:tailEnd type="diamond" w="med" len="med"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4073" name="Line 31"/>
            <p:cNvSpPr>
              <a:spLocks noChangeShapeType="1"/>
            </p:cNvSpPr>
            <p:nvPr/>
          </p:nvSpPr>
          <p:spPr bwMode="auto">
            <a:xfrm>
              <a:off x="1882" y="3249"/>
              <a:ext cx="0" cy="1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diamond" w="lg" len="med"/>
              <a:tailEnd type="diamond" w="lg" len="med"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4074" name="Line 32"/>
            <p:cNvSpPr>
              <a:spLocks noChangeShapeType="1"/>
            </p:cNvSpPr>
            <p:nvPr/>
          </p:nvSpPr>
          <p:spPr bwMode="auto">
            <a:xfrm>
              <a:off x="2290" y="3249"/>
              <a:ext cx="0" cy="1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diamond" w="lg" len="med"/>
              <a:tailEnd type="diamond" w="lg" len="med"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  <p:sp>
          <p:nvSpPr>
            <p:cNvPr id="44075" name="Line 33"/>
            <p:cNvSpPr>
              <a:spLocks noChangeShapeType="1"/>
            </p:cNvSpPr>
            <p:nvPr/>
          </p:nvSpPr>
          <p:spPr bwMode="auto">
            <a:xfrm>
              <a:off x="2653" y="3249"/>
              <a:ext cx="0" cy="1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diamond" w="lg" len="med"/>
              <a:tailEnd type="diamond" w="lg" len="med"/>
            </a:ln>
          </p:spPr>
          <p:txBody>
            <a:bodyPr lIns="95271" tIns="47636" rIns="95271" bIns="47636"/>
            <a:lstStyle/>
            <a:p>
              <a:endParaRPr lang="sv-SE"/>
            </a:p>
          </p:txBody>
        </p:sp>
      </p:grpSp>
      <p:sp>
        <p:nvSpPr>
          <p:cNvPr id="44038" name="Rectangle 38"/>
          <p:cNvSpPr>
            <a:spLocks noChangeArrowheads="1"/>
          </p:cNvSpPr>
          <p:nvPr/>
        </p:nvSpPr>
        <p:spPr bwMode="auto">
          <a:xfrm>
            <a:off x="2484438" y="4652963"/>
            <a:ext cx="2159000" cy="1439862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  <p:sp>
        <p:nvSpPr>
          <p:cNvPr id="44039" name="Rectangle 39"/>
          <p:cNvSpPr>
            <a:spLocks noChangeArrowheads="1"/>
          </p:cNvSpPr>
          <p:nvPr/>
        </p:nvSpPr>
        <p:spPr bwMode="auto">
          <a:xfrm>
            <a:off x="611188" y="4710113"/>
            <a:ext cx="1873250" cy="1323975"/>
          </a:xfrm>
          <a:prstGeom prst="rect">
            <a:avLst/>
          </a:prstGeom>
          <a:solidFill>
            <a:srgbClr val="96969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  <p:sp>
        <p:nvSpPr>
          <p:cNvPr id="44040" name="Rectangle 40"/>
          <p:cNvSpPr>
            <a:spLocks noChangeArrowheads="1"/>
          </p:cNvSpPr>
          <p:nvPr/>
        </p:nvSpPr>
        <p:spPr bwMode="auto">
          <a:xfrm>
            <a:off x="4643438" y="4710113"/>
            <a:ext cx="1873250" cy="1323975"/>
          </a:xfrm>
          <a:prstGeom prst="rect">
            <a:avLst/>
          </a:prstGeom>
          <a:solidFill>
            <a:srgbClr val="96969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  <p:sp>
        <p:nvSpPr>
          <p:cNvPr id="44041" name="Line 41"/>
          <p:cNvSpPr>
            <a:spLocks noChangeShapeType="1"/>
          </p:cNvSpPr>
          <p:nvPr/>
        </p:nvSpPr>
        <p:spPr bwMode="auto">
          <a:xfrm>
            <a:off x="2484438" y="6092825"/>
            <a:ext cx="215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44042" name="Line 42"/>
          <p:cNvSpPr>
            <a:spLocks noChangeShapeType="1"/>
          </p:cNvSpPr>
          <p:nvPr/>
        </p:nvSpPr>
        <p:spPr bwMode="auto">
          <a:xfrm>
            <a:off x="2484438" y="4652963"/>
            <a:ext cx="215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44043" name="Line 43"/>
          <p:cNvSpPr>
            <a:spLocks noChangeShapeType="1"/>
          </p:cNvSpPr>
          <p:nvPr/>
        </p:nvSpPr>
        <p:spPr bwMode="auto">
          <a:xfrm flipV="1">
            <a:off x="2484438" y="4652963"/>
            <a:ext cx="0" cy="1439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44044" name="Line 44"/>
          <p:cNvSpPr>
            <a:spLocks noChangeShapeType="1"/>
          </p:cNvSpPr>
          <p:nvPr/>
        </p:nvSpPr>
        <p:spPr bwMode="auto">
          <a:xfrm flipV="1">
            <a:off x="4643438" y="4652963"/>
            <a:ext cx="0" cy="1439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44045" name="Line 47"/>
          <p:cNvSpPr>
            <a:spLocks noChangeShapeType="1"/>
          </p:cNvSpPr>
          <p:nvPr/>
        </p:nvSpPr>
        <p:spPr bwMode="auto">
          <a:xfrm>
            <a:off x="2484438" y="4710113"/>
            <a:ext cx="21590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44046" name="Line 48"/>
          <p:cNvSpPr>
            <a:spLocks noChangeShapeType="1"/>
          </p:cNvSpPr>
          <p:nvPr/>
        </p:nvSpPr>
        <p:spPr bwMode="auto">
          <a:xfrm>
            <a:off x="3492500" y="4710113"/>
            <a:ext cx="0" cy="132397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44047" name="Line 49"/>
          <p:cNvSpPr>
            <a:spLocks noChangeShapeType="1"/>
          </p:cNvSpPr>
          <p:nvPr/>
        </p:nvSpPr>
        <p:spPr bwMode="auto">
          <a:xfrm flipV="1">
            <a:off x="3563938" y="4710113"/>
            <a:ext cx="0" cy="132397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44048" name="Line 50"/>
          <p:cNvSpPr>
            <a:spLocks noChangeShapeType="1"/>
          </p:cNvSpPr>
          <p:nvPr/>
        </p:nvSpPr>
        <p:spPr bwMode="auto">
          <a:xfrm>
            <a:off x="2484438" y="6034088"/>
            <a:ext cx="21590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44049" name="Line 53"/>
          <p:cNvSpPr>
            <a:spLocks noChangeShapeType="1"/>
          </p:cNvSpPr>
          <p:nvPr/>
        </p:nvSpPr>
        <p:spPr bwMode="auto">
          <a:xfrm>
            <a:off x="2916238" y="5170488"/>
            <a:ext cx="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 type="diamond" w="med" len="med"/>
            <a:tailEnd type="diamond" w="med" len="med"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44050" name="Line 57"/>
          <p:cNvSpPr>
            <a:spLocks noChangeShapeType="1"/>
          </p:cNvSpPr>
          <p:nvPr/>
        </p:nvSpPr>
        <p:spPr bwMode="auto">
          <a:xfrm>
            <a:off x="3306763" y="2281238"/>
            <a:ext cx="215900" cy="6477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4051" name="AutoShape 58"/>
          <p:cNvSpPr>
            <a:spLocks noChangeArrowheads="1"/>
          </p:cNvSpPr>
          <p:nvPr/>
        </p:nvSpPr>
        <p:spPr bwMode="auto">
          <a:xfrm flipH="1">
            <a:off x="2335213" y="4633913"/>
            <a:ext cx="144462" cy="71437"/>
          </a:xfrm>
          <a:prstGeom prst="rtTriangle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4052" name="AutoShape 59"/>
          <p:cNvSpPr>
            <a:spLocks noChangeArrowheads="1"/>
          </p:cNvSpPr>
          <p:nvPr/>
        </p:nvSpPr>
        <p:spPr bwMode="auto">
          <a:xfrm>
            <a:off x="4645025" y="4619625"/>
            <a:ext cx="142875" cy="87313"/>
          </a:xfrm>
          <a:prstGeom prst="rtTriangle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4053" name="AutoShape 60"/>
          <p:cNvSpPr>
            <a:spLocks noChangeArrowheads="1"/>
          </p:cNvSpPr>
          <p:nvPr/>
        </p:nvSpPr>
        <p:spPr bwMode="auto">
          <a:xfrm flipH="1" flipV="1">
            <a:off x="2339975" y="6030913"/>
            <a:ext cx="141288" cy="84137"/>
          </a:xfrm>
          <a:prstGeom prst="rtTriangle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4054" name="AutoShape 61"/>
          <p:cNvSpPr>
            <a:spLocks noChangeArrowheads="1"/>
          </p:cNvSpPr>
          <p:nvPr/>
        </p:nvSpPr>
        <p:spPr bwMode="auto">
          <a:xfrm flipV="1">
            <a:off x="4641850" y="6030913"/>
            <a:ext cx="146050" cy="85725"/>
          </a:xfrm>
          <a:prstGeom prst="rtTriangle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4055" name="Text Box 62"/>
          <p:cNvSpPr txBox="1">
            <a:spLocks noChangeArrowheads="1"/>
          </p:cNvSpPr>
          <p:nvPr/>
        </p:nvSpPr>
        <p:spPr bwMode="auto">
          <a:xfrm>
            <a:off x="4748213" y="3433763"/>
            <a:ext cx="1406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/>
              <a:t>Clamped</a:t>
            </a:r>
          </a:p>
        </p:txBody>
      </p:sp>
      <p:sp>
        <p:nvSpPr>
          <p:cNvPr id="44056" name="Text Box 63"/>
          <p:cNvSpPr txBox="1">
            <a:spLocks noChangeArrowheads="1"/>
          </p:cNvSpPr>
          <p:nvPr/>
        </p:nvSpPr>
        <p:spPr bwMode="auto">
          <a:xfrm>
            <a:off x="4956175" y="5157788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/>
              <a:t>Welded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Slot dimensions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u="sng" smtClean="0"/>
              <a:t>Pipe Diameter	Max Slot area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5”			0.1 m²	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6”			0.1 m²	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8”			0.4 m²	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10”			0.8 m²	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12”			1.2 m²	</a:t>
            </a:r>
          </a:p>
          <a:p>
            <a:endParaRPr lang="en-US" smtClean="0"/>
          </a:p>
          <a:p>
            <a:r>
              <a:rPr lang="en-US" smtClean="0"/>
              <a:t>Bigger slots can result in a loss of accuracy and measuring problems at long distance (low levels)</a:t>
            </a:r>
          </a:p>
        </p:txBody>
      </p:sp>
      <p:pic>
        <p:nvPicPr>
          <p:cNvPr id="45060" name="Picture 4" descr="Slots 1 en Esmeralda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88" y="1214438"/>
            <a:ext cx="2641600" cy="373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1" name="Line 7"/>
          <p:cNvSpPr>
            <a:spLocks noChangeShapeType="1"/>
          </p:cNvSpPr>
          <p:nvPr/>
        </p:nvSpPr>
        <p:spPr bwMode="auto">
          <a:xfrm>
            <a:off x="6572250" y="2500313"/>
            <a:ext cx="1193800" cy="56356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5062" name="Line 8"/>
          <p:cNvSpPr>
            <a:spLocks noChangeShapeType="1"/>
          </p:cNvSpPr>
          <p:nvPr/>
        </p:nvSpPr>
        <p:spPr bwMode="auto">
          <a:xfrm>
            <a:off x="6929438" y="4143375"/>
            <a:ext cx="857250" cy="71438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5063" name="Text Box 5"/>
          <p:cNvSpPr txBox="1">
            <a:spLocks noChangeArrowheads="1"/>
          </p:cNvSpPr>
          <p:nvPr/>
        </p:nvSpPr>
        <p:spPr bwMode="auto">
          <a:xfrm>
            <a:off x="5546725" y="3965575"/>
            <a:ext cx="1549400" cy="461963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lIns="91416" tIns="45707" rIns="91416" bIns="45707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  <a:latin typeface="Times New Roman" pitchFamily="18" charset="0"/>
              </a:rPr>
              <a:t>Slot Area</a:t>
            </a:r>
          </a:p>
        </p:txBody>
      </p:sp>
      <p:sp>
        <p:nvSpPr>
          <p:cNvPr id="45064" name="Text Box 6"/>
          <p:cNvSpPr txBox="1">
            <a:spLocks noChangeArrowheads="1"/>
          </p:cNvSpPr>
          <p:nvPr/>
        </p:nvSpPr>
        <p:spPr bwMode="auto">
          <a:xfrm>
            <a:off x="5535613" y="2020888"/>
            <a:ext cx="1222375" cy="1200150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lIns="91416" tIns="45707" rIns="91416" bIns="45707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  <a:latin typeface="Times New Roman" pitchFamily="18" charset="0"/>
              </a:rPr>
              <a:t>Total no. of slots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 pipe</a:t>
            </a:r>
          </a:p>
        </p:txBody>
      </p:sp>
      <p:pic>
        <p:nvPicPr>
          <p:cNvPr id="46083" name="Picture 4" descr="Tank_Flo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0" y="1268413"/>
            <a:ext cx="6143625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4" name="Rectangle 7"/>
          <p:cNvSpPr>
            <a:spLocks noChangeArrowheads="1"/>
          </p:cNvSpPr>
          <p:nvPr/>
        </p:nvSpPr>
        <p:spPr bwMode="auto">
          <a:xfrm>
            <a:off x="1638300" y="1797050"/>
            <a:ext cx="3916363" cy="4060825"/>
          </a:xfrm>
          <a:prstGeom prst="rect">
            <a:avLst/>
          </a:prstGeom>
          <a:solidFill>
            <a:srgbClr val="FFFF99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algn="l">
              <a:lnSpc>
                <a:spcPct val="80000"/>
              </a:lnSpc>
              <a:spcBef>
                <a:spcPct val="20000"/>
              </a:spcBef>
              <a:spcAft>
                <a:spcPct val="15000"/>
              </a:spcAft>
              <a:buClr>
                <a:srgbClr val="6698FE"/>
              </a:buClr>
              <a:buFont typeface="Wingdings" pitchFamily="2" charset="2"/>
              <a:buNone/>
            </a:pPr>
            <a:r>
              <a:rPr lang="en-GB" sz="2000">
                <a:solidFill>
                  <a:schemeClr val="tx1"/>
                </a:solidFill>
              </a:rPr>
              <a:t>During a site survey one set of</a:t>
            </a:r>
          </a:p>
          <a:p>
            <a:pPr marL="457200" indent="-457200" algn="l">
              <a:lnSpc>
                <a:spcPct val="80000"/>
              </a:lnSpc>
              <a:spcBef>
                <a:spcPct val="20000"/>
              </a:spcBef>
              <a:spcAft>
                <a:spcPct val="15000"/>
              </a:spcAft>
              <a:buClr>
                <a:srgbClr val="6698FE"/>
              </a:buClr>
              <a:buFont typeface="Wingdings" pitchFamily="2" charset="2"/>
              <a:buNone/>
            </a:pPr>
            <a:r>
              <a:rPr lang="en-GB" sz="2000">
                <a:solidFill>
                  <a:schemeClr val="tx1"/>
                </a:solidFill>
              </a:rPr>
              <a:t>floating roof tanks were found, </a:t>
            </a:r>
          </a:p>
          <a:p>
            <a:pPr marL="457200" indent="-457200" algn="l">
              <a:lnSpc>
                <a:spcPct val="80000"/>
              </a:lnSpc>
              <a:spcBef>
                <a:spcPct val="20000"/>
              </a:spcBef>
              <a:spcAft>
                <a:spcPct val="15000"/>
              </a:spcAft>
              <a:buClr>
                <a:srgbClr val="6698FE"/>
              </a:buClr>
              <a:buFont typeface="Wingdings" pitchFamily="2" charset="2"/>
              <a:buNone/>
            </a:pPr>
            <a:r>
              <a:rPr lang="en-GB" sz="2000">
                <a:solidFill>
                  <a:schemeClr val="tx1"/>
                </a:solidFill>
              </a:rPr>
              <a:t>Tank details:</a:t>
            </a:r>
          </a:p>
          <a:p>
            <a:pPr marL="457200" indent="-457200" algn="l">
              <a:lnSpc>
                <a:spcPct val="80000"/>
              </a:lnSpc>
              <a:spcBef>
                <a:spcPct val="20000"/>
              </a:spcBef>
              <a:spcAft>
                <a:spcPct val="15000"/>
              </a:spcAft>
              <a:buClr>
                <a:srgbClr val="6698FE"/>
              </a:buClr>
              <a:buFont typeface="Wingdings" pitchFamily="2" charset="2"/>
              <a:buNone/>
            </a:pPr>
            <a:r>
              <a:rPr lang="en-GB" sz="1800">
                <a:solidFill>
                  <a:schemeClr val="tx1"/>
                </a:solidFill>
              </a:rPr>
              <a:t>R-dist = 14,577 meter</a:t>
            </a:r>
          </a:p>
          <a:p>
            <a:pPr marL="457200" indent="-457200" algn="l">
              <a:lnSpc>
                <a:spcPct val="80000"/>
              </a:lnSpc>
              <a:spcBef>
                <a:spcPct val="20000"/>
              </a:spcBef>
              <a:spcAft>
                <a:spcPct val="15000"/>
              </a:spcAft>
              <a:buClr>
                <a:srgbClr val="6698FE"/>
              </a:buClr>
              <a:buFont typeface="Wingdings" pitchFamily="2" charset="2"/>
              <a:buNone/>
            </a:pPr>
            <a:r>
              <a:rPr lang="en-GB" sz="1800">
                <a:solidFill>
                  <a:schemeClr val="tx1"/>
                </a:solidFill>
              </a:rPr>
              <a:t>Max fill level = 12,250 meter</a:t>
            </a:r>
          </a:p>
          <a:p>
            <a:pPr marL="457200" indent="-457200" algn="l">
              <a:lnSpc>
                <a:spcPct val="80000"/>
              </a:lnSpc>
              <a:spcBef>
                <a:spcPct val="20000"/>
              </a:spcBef>
              <a:spcAft>
                <a:spcPct val="15000"/>
              </a:spcAft>
              <a:buClr>
                <a:srgbClr val="6698FE"/>
              </a:buClr>
              <a:buFont typeface="Wingdings" pitchFamily="2" charset="2"/>
              <a:buNone/>
            </a:pPr>
            <a:r>
              <a:rPr lang="en-GB" sz="1800">
                <a:solidFill>
                  <a:schemeClr val="tx1"/>
                </a:solidFill>
              </a:rPr>
              <a:t>Pipe diameter = 8 inch schedule 40</a:t>
            </a:r>
            <a:endParaRPr lang="sv-SE" sz="1800">
              <a:solidFill>
                <a:schemeClr val="tx1"/>
              </a:solidFill>
            </a:endParaRPr>
          </a:p>
          <a:p>
            <a:pPr marL="457200" indent="-457200" algn="l">
              <a:lnSpc>
                <a:spcPct val="80000"/>
              </a:lnSpc>
              <a:spcBef>
                <a:spcPct val="20000"/>
              </a:spcBef>
              <a:spcAft>
                <a:spcPct val="15000"/>
              </a:spcAft>
              <a:buClr>
                <a:srgbClr val="6698FE"/>
              </a:buClr>
              <a:buFont typeface="Wingdings" pitchFamily="2" charset="2"/>
              <a:buNone/>
            </a:pPr>
            <a:r>
              <a:rPr lang="sv-SE" sz="1800">
                <a:solidFill>
                  <a:schemeClr val="tx1"/>
                </a:solidFill>
              </a:rPr>
              <a:t>Slots on both sides</a:t>
            </a:r>
          </a:p>
          <a:p>
            <a:pPr marL="1041400" lvl="1" indent="-469900" algn="l">
              <a:lnSpc>
                <a:spcPct val="80000"/>
              </a:lnSpc>
              <a:spcBef>
                <a:spcPct val="20000"/>
              </a:spcBef>
              <a:spcAft>
                <a:spcPct val="15000"/>
              </a:spcAft>
              <a:buClr>
                <a:srgbClr val="6698FE"/>
              </a:buClr>
              <a:buFont typeface="Wingdings" pitchFamily="2" charset="2"/>
              <a:buNone/>
            </a:pPr>
            <a:r>
              <a:rPr lang="sv-SE" sz="1600">
                <a:solidFill>
                  <a:schemeClr val="tx1"/>
                </a:solidFill>
              </a:rPr>
              <a:t>250*25 mm </a:t>
            </a:r>
          </a:p>
          <a:p>
            <a:pPr marL="1041400" lvl="1" indent="-469900" algn="l">
              <a:lnSpc>
                <a:spcPct val="80000"/>
              </a:lnSpc>
              <a:spcBef>
                <a:spcPct val="20000"/>
              </a:spcBef>
              <a:spcAft>
                <a:spcPct val="15000"/>
              </a:spcAft>
              <a:buClr>
                <a:srgbClr val="6698FE"/>
              </a:buClr>
              <a:buFont typeface="Wingdings" pitchFamily="2" charset="2"/>
              <a:buNone/>
            </a:pPr>
            <a:r>
              <a:rPr lang="sv-SE" sz="1600">
                <a:solidFill>
                  <a:schemeClr val="tx1"/>
                </a:solidFill>
              </a:rPr>
              <a:t>4 slots per meter</a:t>
            </a:r>
            <a:endParaRPr lang="en-US" sz="1800">
              <a:solidFill>
                <a:schemeClr val="tx1"/>
              </a:solidFill>
              <a:cs typeface="Arial" charset="0"/>
            </a:endParaRPr>
          </a:p>
          <a:p>
            <a:pPr marL="457200" indent="-457200" algn="l">
              <a:lnSpc>
                <a:spcPct val="8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 typeface="Arial" charset="0"/>
              <a:buChar char="–"/>
            </a:pPr>
            <a:r>
              <a:rPr lang="en-GB" sz="1800">
                <a:solidFill>
                  <a:schemeClr val="tx1"/>
                </a:solidFill>
                <a:cs typeface="Arial" charset="0"/>
              </a:rPr>
              <a:t>Can this pipe be used?</a:t>
            </a:r>
          </a:p>
          <a:p>
            <a:pPr marL="457200" indent="-457200" algn="l">
              <a:lnSpc>
                <a:spcPct val="8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 typeface="Arial" charset="0"/>
              <a:buChar char="–"/>
            </a:pPr>
            <a:r>
              <a:rPr lang="en-GB" sz="1800">
                <a:solidFill>
                  <a:schemeClr val="tx1"/>
                </a:solidFill>
                <a:cs typeface="Arial" charset="0"/>
              </a:rPr>
              <a:t>What will be the maximum length of a pipe with these slots be?</a:t>
            </a:r>
            <a:endParaRPr 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17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Pipe end</a:t>
            </a:r>
          </a:p>
        </p:txBody>
      </p:sp>
      <p:sp>
        <p:nvSpPr>
          <p:cNvPr id="10245" name="Rectangle 15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Datum plate construction</a:t>
            </a:r>
          </a:p>
          <a:p>
            <a:pPr lvl="1"/>
            <a:r>
              <a:rPr lang="en-US" sz="2000" smtClean="0"/>
              <a:t>Deflection plate to minimize bottom echoes and make it possible to maintain high accuracy at low levels.</a:t>
            </a:r>
          </a:p>
          <a:p>
            <a:r>
              <a:rPr lang="en-US" sz="2400" smtClean="0"/>
              <a:t>Old pipes</a:t>
            </a:r>
          </a:p>
          <a:p>
            <a:pPr lvl="1"/>
            <a:r>
              <a:rPr lang="en-US" sz="2000" smtClean="0"/>
              <a:t>No datum plate</a:t>
            </a:r>
          </a:p>
          <a:p>
            <a:pPr lvl="2"/>
            <a:r>
              <a:rPr lang="en-US" sz="1800" smtClean="0"/>
              <a:t>Valid reference point missing.</a:t>
            </a:r>
          </a:p>
          <a:p>
            <a:pPr lvl="1"/>
            <a:r>
              <a:rPr lang="en-US" sz="2000" smtClean="0"/>
              <a:t>No deflection plate</a:t>
            </a:r>
          </a:p>
          <a:p>
            <a:pPr lvl="2"/>
            <a:r>
              <a:rPr lang="en-US" sz="1800" smtClean="0"/>
              <a:t>Measurement problems can appear at low levels if ‘light’ product (low density). </a:t>
            </a:r>
          </a:p>
        </p:txBody>
      </p:sp>
      <p:sp>
        <p:nvSpPr>
          <p:cNvPr id="10246" name="Text Box 24"/>
          <p:cNvSpPr txBox="1">
            <a:spLocks noChangeArrowheads="1"/>
          </p:cNvSpPr>
          <p:nvPr/>
        </p:nvSpPr>
        <p:spPr bwMode="auto">
          <a:xfrm>
            <a:off x="5357813" y="5286375"/>
            <a:ext cx="14239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/>
              <a:t>Hand-dip</a:t>
            </a:r>
          </a:p>
        </p:txBody>
      </p:sp>
      <p:sp>
        <p:nvSpPr>
          <p:cNvPr id="10247" name="Text Box 25"/>
          <p:cNvSpPr txBox="1">
            <a:spLocks noChangeArrowheads="1"/>
          </p:cNvSpPr>
          <p:nvPr/>
        </p:nvSpPr>
        <p:spPr bwMode="auto">
          <a:xfrm>
            <a:off x="7229475" y="5286375"/>
            <a:ext cx="1914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/>
              <a:t>No Hand-dip</a:t>
            </a:r>
          </a:p>
        </p:txBody>
      </p:sp>
      <p:grpSp>
        <p:nvGrpSpPr>
          <p:cNvPr id="10248" name="Group 23"/>
          <p:cNvGrpSpPr>
            <a:grpSpLocks/>
          </p:cNvGrpSpPr>
          <p:nvPr/>
        </p:nvGrpSpPr>
        <p:grpSpPr bwMode="auto">
          <a:xfrm>
            <a:off x="5500688" y="1143000"/>
            <a:ext cx="3321050" cy="4143375"/>
            <a:chOff x="158" y="618"/>
            <a:chExt cx="2722" cy="3402"/>
          </a:xfrm>
        </p:grpSpPr>
        <p:pic>
          <p:nvPicPr>
            <p:cNvPr id="10249" name="Picture 1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5" y="618"/>
              <a:ext cx="2416" cy="3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10242" name="Object 4"/>
            <p:cNvGraphicFramePr>
              <a:graphicFrameLocks noChangeAspect="1"/>
            </p:cNvGraphicFramePr>
            <p:nvPr/>
          </p:nvGraphicFramePr>
          <p:xfrm>
            <a:off x="158" y="2208"/>
            <a:ext cx="838" cy="1812"/>
          </p:xfrm>
          <a:graphic>
            <a:graphicData uri="http://schemas.openxmlformats.org/presentationml/2006/ole">
              <p:oleObj spid="_x0000_s10242" name="Image" r:id="rId5" imgW="2031746" imgH="4393651" progId="PhotoshopElements.Image.3">
                <p:embed/>
              </p:oleObj>
            </a:graphicData>
          </a:graphic>
        </p:graphicFrame>
        <p:graphicFrame>
          <p:nvGraphicFramePr>
            <p:cNvPr id="10243" name="Object 5"/>
            <p:cNvGraphicFramePr>
              <a:graphicFrameLocks noChangeAspect="1"/>
            </p:cNvGraphicFramePr>
            <p:nvPr/>
          </p:nvGraphicFramePr>
          <p:xfrm>
            <a:off x="2049" y="2223"/>
            <a:ext cx="831" cy="1797"/>
          </p:xfrm>
          <a:graphic>
            <a:graphicData uri="http://schemas.openxmlformats.org/presentationml/2006/ole">
              <p:oleObj spid="_x0000_s10243" name="Image" r:id="rId6" imgW="2031746" imgH="4393651" progId="PhotoshopElements.Image.3">
                <p:embed/>
              </p:oleObj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4" descr="Rtg3960_notx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928938" y="1214438"/>
            <a:ext cx="2632075" cy="4184650"/>
          </a:xfrm>
        </p:spPr>
      </p:pic>
      <p:sp>
        <p:nvSpPr>
          <p:cNvPr id="47107" name="Line 3"/>
          <p:cNvSpPr>
            <a:spLocks noChangeShapeType="1"/>
          </p:cNvSpPr>
          <p:nvPr/>
        </p:nvSpPr>
        <p:spPr bwMode="auto">
          <a:xfrm flipV="1">
            <a:off x="3508375" y="5140325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81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Mechanical Requirements</a:t>
            </a:r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6172200" y="3195638"/>
            <a:ext cx="2363788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16" tIns="45707" rIns="91416" bIns="45707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>
                <a:solidFill>
                  <a:schemeClr val="tx1"/>
                </a:solidFill>
                <a:latin typeface="Tahoma" pitchFamily="34" charset="0"/>
              </a:rPr>
              <a:t>Safety ball valve</a:t>
            </a:r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6100763" y="1755775"/>
            <a:ext cx="2305050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16" tIns="45707" rIns="91416" bIns="4570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1"/>
                </a:solidFill>
                <a:latin typeface="Tahoma" pitchFamily="34" charset="0"/>
              </a:rPr>
              <a:t>Pressure sensor for vapour</a:t>
            </a:r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 flipH="1" flipV="1">
            <a:off x="4587875" y="3411538"/>
            <a:ext cx="15128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7112" name="Line 8"/>
          <p:cNvSpPr>
            <a:spLocks noChangeShapeType="1"/>
          </p:cNvSpPr>
          <p:nvPr/>
        </p:nvSpPr>
        <p:spPr bwMode="auto">
          <a:xfrm flipH="1">
            <a:off x="4948238" y="2332038"/>
            <a:ext cx="1079500" cy="5032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7113" name="AutoShape 9"/>
          <p:cNvSpPr>
            <a:spLocks noChangeArrowheads="1"/>
          </p:cNvSpPr>
          <p:nvPr/>
        </p:nvSpPr>
        <p:spPr bwMode="auto">
          <a:xfrm>
            <a:off x="2268538" y="6165850"/>
            <a:ext cx="3168650" cy="431800"/>
          </a:xfrm>
          <a:prstGeom prst="doubleWave">
            <a:avLst>
              <a:gd name="adj1" fmla="val 6500"/>
              <a:gd name="adj2" fmla="val 0"/>
            </a:avLst>
          </a:prstGeom>
          <a:solidFill>
            <a:srgbClr val="C0C0C0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 flipH="1">
            <a:off x="2714625" y="5143500"/>
            <a:ext cx="1295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47115" name="Text Box 12"/>
          <p:cNvSpPr txBox="1">
            <a:spLocks noChangeArrowheads="1"/>
          </p:cNvSpPr>
          <p:nvPr/>
        </p:nvSpPr>
        <p:spPr bwMode="auto">
          <a:xfrm>
            <a:off x="857250" y="5214938"/>
            <a:ext cx="2524125" cy="7842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16" tIns="45707" rIns="91416" bIns="45707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800">
                <a:solidFill>
                  <a:schemeClr val="tx1"/>
                </a:solidFill>
                <a:latin typeface="Tahoma" pitchFamily="34" charset="0"/>
              </a:rPr>
              <a:t>Maximum fill level </a:t>
            </a:r>
          </a:p>
          <a:p>
            <a:pPr algn="l">
              <a:spcBef>
                <a:spcPct val="50000"/>
              </a:spcBef>
            </a:pPr>
            <a:r>
              <a:rPr lang="en-US" sz="1800">
                <a:solidFill>
                  <a:schemeClr val="tx1"/>
                </a:solidFill>
                <a:latin typeface="Tahoma" pitchFamily="34" charset="0"/>
              </a:rPr>
              <a:t>Cone end +500 mm</a:t>
            </a:r>
          </a:p>
        </p:txBody>
      </p:sp>
      <p:sp>
        <p:nvSpPr>
          <p:cNvPr id="47116" name="Text Box 15"/>
          <p:cNvSpPr txBox="1">
            <a:spLocks noChangeArrowheads="1"/>
          </p:cNvSpPr>
          <p:nvPr/>
        </p:nvSpPr>
        <p:spPr bwMode="auto">
          <a:xfrm>
            <a:off x="6100763" y="4708525"/>
            <a:ext cx="2363787" cy="86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16" tIns="45707" rIns="91416" bIns="45707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>
                <a:solidFill>
                  <a:schemeClr val="tx1"/>
                </a:solidFill>
                <a:latin typeface="Tahoma" pitchFamily="34" charset="0"/>
              </a:rPr>
              <a:t>4” or 100 mm </a:t>
            </a:r>
          </a:p>
          <a:p>
            <a:pPr algn="l">
              <a:spcBef>
                <a:spcPct val="50000"/>
              </a:spcBef>
            </a:pPr>
            <a:r>
              <a:rPr lang="en-US" sz="2000">
                <a:solidFill>
                  <a:schemeClr val="tx1"/>
                </a:solidFill>
                <a:latin typeface="Tahoma" pitchFamily="34" charset="0"/>
              </a:rPr>
              <a:t>SS Still pipe</a:t>
            </a:r>
          </a:p>
        </p:txBody>
      </p:sp>
      <p:sp>
        <p:nvSpPr>
          <p:cNvPr id="47117" name="Line 16"/>
          <p:cNvSpPr>
            <a:spLocks noChangeShapeType="1"/>
          </p:cNvSpPr>
          <p:nvPr/>
        </p:nvSpPr>
        <p:spPr bwMode="auto">
          <a:xfrm flipH="1">
            <a:off x="4443413" y="4924425"/>
            <a:ext cx="1585912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7118" name="Rectangle 15"/>
          <p:cNvSpPr>
            <a:spLocks noGrp="1" noChangeArrowheads="1"/>
          </p:cNvSpPr>
          <p:nvPr>
            <p:ph sz="half" idx="1"/>
          </p:nvPr>
        </p:nvSpPr>
        <p:spPr>
          <a:xfrm>
            <a:off x="571500" y="1206500"/>
            <a:ext cx="2786063" cy="2008188"/>
          </a:xfrm>
        </p:spPr>
        <p:txBody>
          <a:bodyPr/>
          <a:lstStyle/>
          <a:p>
            <a:r>
              <a:rPr lang="en-US" sz="2600" dirty="0" smtClean="0"/>
              <a:t>3960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Contents		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Mechanical</a:t>
            </a:r>
          </a:p>
          <a:p>
            <a:pPr lvl="1"/>
            <a:r>
              <a:rPr lang="en-US" sz="2000" smtClean="0"/>
              <a:t>Tank</a:t>
            </a:r>
          </a:p>
          <a:p>
            <a:pPr lvl="1"/>
            <a:r>
              <a:rPr lang="en-US" sz="2000" smtClean="0"/>
              <a:t>Gauge</a:t>
            </a:r>
          </a:p>
          <a:p>
            <a:r>
              <a:rPr lang="en-US" smtClean="0"/>
              <a:t>Electrical</a:t>
            </a:r>
          </a:p>
          <a:p>
            <a:pPr lvl="1"/>
            <a:r>
              <a:rPr lang="en-US" sz="2000" smtClean="0"/>
              <a:t>EX zones</a:t>
            </a:r>
          </a:p>
          <a:p>
            <a:pPr lvl="1"/>
            <a:r>
              <a:rPr lang="en-US" sz="2000" smtClean="0"/>
              <a:t>Wires</a:t>
            </a:r>
          </a:p>
          <a:p>
            <a:pPr lvl="1"/>
            <a:r>
              <a:rPr lang="en-US" sz="2000" smtClean="0"/>
              <a:t>Connections</a:t>
            </a:r>
          </a:p>
          <a:p>
            <a:pPr lvl="1"/>
            <a:r>
              <a:rPr lang="en-US" sz="2000" smtClean="0"/>
              <a:t>Layout</a:t>
            </a:r>
          </a:p>
          <a:p>
            <a:endParaRPr lang="en-US" sz="2400" smtClean="0"/>
          </a:p>
        </p:txBody>
      </p:sp>
      <p:pic>
        <p:nvPicPr>
          <p:cNvPr id="30724" name="Picture 2" descr="L:\Raptor\Övrigt\Field Trials\Vopak\09-11-20 Produktfoto hos Vopak\JPG\_WIP428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429000" y="1340768"/>
            <a:ext cx="5316538" cy="3530600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45" name="Picture 17" descr="I:\GSS\KURS\Presentationer\Bilder\Raptor\5900S_LPG_LNG-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9226" y="1628800"/>
            <a:ext cx="1448072" cy="403244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Mechanical Requirements</a:t>
            </a:r>
            <a:endParaRPr lang="sv-SE" dirty="0"/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A460845-A094-4BEE-B09A-C2F6056B8D92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651326" y="1124744"/>
            <a:ext cx="2305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6" tIns="45707" rIns="91416" bIns="45707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200" b="0" dirty="0" smtClean="0">
                <a:solidFill>
                  <a:schemeClr val="tx1"/>
                </a:solidFill>
                <a:latin typeface="+mj-lt"/>
              </a:rPr>
              <a:t>Optional pressure sensor</a:t>
            </a:r>
            <a:endParaRPr lang="en-US" sz="1200" b="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8134" name="Straight Arrow Connector 9"/>
          <p:cNvCxnSpPr>
            <a:cxnSpLocks noChangeShapeType="1"/>
          </p:cNvCxnSpPr>
          <p:nvPr/>
        </p:nvCxnSpPr>
        <p:spPr bwMode="auto">
          <a:xfrm rot="5400000">
            <a:off x="5400092" y="1448780"/>
            <a:ext cx="432048" cy="36004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948264" y="2636912"/>
            <a:ext cx="1872208" cy="27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6" tIns="45707" rIns="91416" bIns="45707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200" b="0" dirty="0" smtClean="0">
                <a:solidFill>
                  <a:schemeClr val="tx1"/>
                </a:solidFill>
                <a:latin typeface="+mj-lt"/>
              </a:rPr>
              <a:t>Fire-proof Ball </a:t>
            </a:r>
            <a:r>
              <a:rPr lang="en-US" sz="1200" b="0" dirty="0">
                <a:solidFill>
                  <a:schemeClr val="tx1"/>
                </a:solidFill>
                <a:latin typeface="+mj-lt"/>
              </a:rPr>
              <a:t>Valve</a:t>
            </a:r>
          </a:p>
        </p:txBody>
      </p:sp>
      <p:cxnSp>
        <p:nvCxnSpPr>
          <p:cNvPr id="48136" name="Straight Arrow Connector 11"/>
          <p:cNvCxnSpPr>
            <a:cxnSpLocks noChangeShapeType="1"/>
          </p:cNvCxnSpPr>
          <p:nvPr/>
        </p:nvCxnSpPr>
        <p:spPr bwMode="auto">
          <a:xfrm rot="10800000" flipV="1">
            <a:off x="6165652" y="2793182"/>
            <a:ext cx="78261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48137" name="Line 3"/>
          <p:cNvSpPr>
            <a:spLocks noChangeShapeType="1"/>
          </p:cNvSpPr>
          <p:nvPr/>
        </p:nvSpPr>
        <p:spPr bwMode="auto">
          <a:xfrm flipH="1" flipV="1">
            <a:off x="6660232" y="3356992"/>
            <a:ext cx="12326" cy="2808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48138" name="AutoShape 9"/>
          <p:cNvSpPr>
            <a:spLocks noChangeArrowheads="1"/>
          </p:cNvSpPr>
          <p:nvPr/>
        </p:nvSpPr>
        <p:spPr bwMode="auto">
          <a:xfrm>
            <a:off x="3970138" y="6165304"/>
            <a:ext cx="3168650" cy="261789"/>
          </a:xfrm>
          <a:prstGeom prst="doubleWave">
            <a:avLst>
              <a:gd name="adj1" fmla="val 6500"/>
              <a:gd name="adj2" fmla="val 0"/>
            </a:avLst>
          </a:prstGeom>
          <a:solidFill>
            <a:srgbClr val="C0C0C0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  <p:sp>
        <p:nvSpPr>
          <p:cNvPr id="48139" name="Line 10"/>
          <p:cNvSpPr>
            <a:spLocks noChangeShapeType="1"/>
          </p:cNvSpPr>
          <p:nvPr/>
        </p:nvSpPr>
        <p:spPr bwMode="auto">
          <a:xfrm flipH="1">
            <a:off x="5940152" y="3356992"/>
            <a:ext cx="1295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6732240" y="3975473"/>
            <a:ext cx="2232248" cy="46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6" tIns="45707" rIns="91416" bIns="45707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200" b="0" dirty="0" smtClean="0">
                <a:solidFill>
                  <a:schemeClr val="tx1"/>
                </a:solidFill>
                <a:latin typeface="+mj-lt"/>
              </a:rPr>
              <a:t>Minimum 1200 mm to product surface for highest accuracy</a:t>
            </a:r>
            <a:endParaRPr lang="en-US" sz="12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Rectangle 15"/>
          <p:cNvSpPr>
            <a:spLocks noGrp="1" noChangeArrowheads="1"/>
          </p:cNvSpPr>
          <p:nvPr>
            <p:ph sz="half" idx="1"/>
          </p:nvPr>
        </p:nvSpPr>
        <p:spPr>
          <a:xfrm>
            <a:off x="571500" y="1206500"/>
            <a:ext cx="4360540" cy="4166716"/>
          </a:xfrm>
        </p:spPr>
        <p:txBody>
          <a:bodyPr/>
          <a:lstStyle/>
          <a:p>
            <a:r>
              <a:rPr lang="en-US" sz="2600" dirty="0" smtClean="0"/>
              <a:t>5900S LPG/LNG Antenna</a:t>
            </a:r>
          </a:p>
          <a:p>
            <a:r>
              <a:rPr lang="en-US" sz="2600" dirty="0" smtClean="0"/>
              <a:t>Reference echoes</a:t>
            </a:r>
          </a:p>
          <a:p>
            <a:pPr lvl="1"/>
            <a:r>
              <a:rPr lang="en-US" sz="2200" dirty="0" smtClean="0"/>
              <a:t>Verification pin mounted in still-pipe hole</a:t>
            </a:r>
          </a:p>
          <a:p>
            <a:pPr lvl="1"/>
            <a:r>
              <a:rPr lang="en-US" sz="2200" dirty="0" smtClean="0"/>
              <a:t>Deflection plate with verification ring at the lower pipe end</a:t>
            </a:r>
          </a:p>
        </p:txBody>
      </p:sp>
      <p:sp>
        <p:nvSpPr>
          <p:cNvPr id="25" name="Text Box 12"/>
          <p:cNvSpPr txBox="1">
            <a:spLocks noChangeArrowheads="1"/>
          </p:cNvSpPr>
          <p:nvPr/>
        </p:nvSpPr>
        <p:spPr bwMode="auto">
          <a:xfrm>
            <a:off x="6732240" y="4479529"/>
            <a:ext cx="2232248" cy="46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6" tIns="45707" rIns="91416" bIns="45707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200" b="0" dirty="0" smtClean="0">
                <a:solidFill>
                  <a:schemeClr val="tx1"/>
                </a:solidFill>
                <a:latin typeface="+mj-lt"/>
              </a:rPr>
              <a:t>Minimum 800 mm with reduced accuracy</a:t>
            </a:r>
            <a:endParaRPr lang="en-US" sz="1200" b="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Weather protection </a:t>
            </a:r>
          </a:p>
        </p:txBody>
      </p:sp>
      <p:sp>
        <p:nvSpPr>
          <p:cNvPr id="49155" name="Rectangle 4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Roof and mounting plate for SDAU, RDU and DU2210.</a:t>
            </a:r>
          </a:p>
          <a:p>
            <a:r>
              <a:rPr lang="en-US" smtClean="0"/>
              <a:t>Mounts on 2,5 inch pipe</a:t>
            </a:r>
          </a:p>
          <a:p>
            <a:r>
              <a:rPr lang="en-US" smtClean="0"/>
              <a:t>Place for safety switch (included from RTR)</a:t>
            </a:r>
          </a:p>
          <a:p>
            <a:r>
              <a:rPr lang="en-US" sz="2400" smtClean="0"/>
              <a:t>Drawings available from GSP</a:t>
            </a:r>
          </a:p>
        </p:txBody>
      </p:sp>
      <p:pic>
        <p:nvPicPr>
          <p:cNvPr id="49156" name="Picture 3" descr="SDAU PowerbreakerProtection Plate 2 inch Pipe Mounti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448300" y="1206500"/>
            <a:ext cx="2960688" cy="4365625"/>
          </a:xfrm>
          <a:noFill/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API Standards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American Petroleum Institute</a:t>
            </a:r>
          </a:p>
          <a:p>
            <a:pPr lvl="1"/>
            <a:r>
              <a:rPr lang="en-US" smtClean="0"/>
              <a:t>Construction and handling standards / procedures</a:t>
            </a:r>
          </a:p>
          <a:p>
            <a:pPr lvl="1"/>
            <a:r>
              <a:rPr lang="en-US" smtClean="0"/>
              <a:t>Used as a reference for Inventory Tank Gauging</a:t>
            </a:r>
          </a:p>
          <a:p>
            <a:r>
              <a:rPr lang="en-US" smtClean="0"/>
              <a:t>Rosemount Tank Gauging Products</a:t>
            </a:r>
          </a:p>
          <a:p>
            <a:pPr lvl="1"/>
            <a:r>
              <a:rPr lang="en-US" smtClean="0"/>
              <a:t>Are all built to meet and fulfill the API-standards </a:t>
            </a:r>
          </a:p>
          <a:p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i="1" smtClean="0"/>
              <a:t>API documents can be ordered from</a:t>
            </a:r>
          </a:p>
          <a:p>
            <a:pPr lvl="1">
              <a:buFont typeface="Wingdings" pitchFamily="2" charset="2"/>
              <a:buNone/>
            </a:pPr>
            <a:r>
              <a:rPr lang="en-US" i="1" smtClean="0"/>
              <a:t>http://api-ep.api.org/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API Standards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Chapter 3-Section 1B - </a:t>
            </a:r>
            <a:r>
              <a:rPr lang="en-US" i="1" smtClean="0"/>
              <a:t>Automatic Tank Gauging</a:t>
            </a:r>
            <a:endParaRPr lang="en-US" sz="2000" smtClean="0"/>
          </a:p>
          <a:p>
            <a:pPr lvl="1"/>
            <a:r>
              <a:rPr lang="en-US" sz="2000" smtClean="0"/>
              <a:t>Paragraph 3.6.1:</a:t>
            </a:r>
          </a:p>
          <a:p>
            <a:pPr lvl="2"/>
            <a:r>
              <a:rPr lang="en-US" sz="1800" smtClean="0"/>
              <a:t>“… mounting location have minimal vertical movement with respect to the tank reference..”</a:t>
            </a:r>
          </a:p>
          <a:p>
            <a:pPr lvl="1"/>
            <a:r>
              <a:rPr lang="en-US" sz="2000" smtClean="0"/>
              <a:t>Paragraph 3.6.1.4: </a:t>
            </a:r>
          </a:p>
          <a:p>
            <a:pPr lvl="2"/>
            <a:r>
              <a:rPr lang="en-US" sz="1800" smtClean="0"/>
              <a:t>“…should be located away from tank inlets, tank outlets and tank mixers or in a still pipe to minimize the effect of turbulence and swirl”</a:t>
            </a:r>
          </a:p>
          <a:p>
            <a:pPr lvl="1"/>
            <a:r>
              <a:rPr lang="en-US" sz="2000" smtClean="0"/>
              <a:t>Paragraph 3.6.1.5:</a:t>
            </a:r>
          </a:p>
          <a:p>
            <a:pPr lvl="2"/>
            <a:r>
              <a:rPr lang="en-US" sz="1800" smtClean="0"/>
              <a:t>“ .. should be located near the gauging hatch so that its accuracy can be easily verified..”</a:t>
            </a:r>
          </a:p>
          <a:p>
            <a:pPr lvl="1"/>
            <a:r>
              <a:rPr lang="en-US" sz="2000" smtClean="0"/>
              <a:t>Paragraph 3.6.2.2:</a:t>
            </a:r>
          </a:p>
          <a:p>
            <a:pPr lvl="2"/>
            <a:r>
              <a:rPr lang="en-US" sz="1800" smtClean="0"/>
              <a:t>“.. the centerline of still pipe should be located between 450mm-800mm from tank shell of the tank..”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Tank Construction	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tank itself should be built to meet the requirements in the API standard.</a:t>
            </a:r>
          </a:p>
          <a:p>
            <a:pPr lvl="1"/>
            <a:r>
              <a:rPr lang="en-US" smtClean="0"/>
              <a:t>If a tank becomes unstable the optimum measuring performance can not be reached</a:t>
            </a:r>
          </a:p>
          <a:p>
            <a:pPr lvl="2"/>
            <a:r>
              <a:rPr lang="en-US" smtClean="0"/>
              <a:t>Lack of accuracy</a:t>
            </a:r>
          </a:p>
          <a:p>
            <a:pPr lvl="2"/>
            <a:r>
              <a:rPr lang="en-US" smtClean="0"/>
              <a:t>Unstable reading</a:t>
            </a:r>
          </a:p>
          <a:p>
            <a:pPr lvl="2"/>
            <a:endParaRPr lang="en-US" smtClean="0"/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4500563" y="3500438"/>
          <a:ext cx="2684462" cy="3151187"/>
        </p:xfrm>
        <a:graphic>
          <a:graphicData uri="http://schemas.openxmlformats.org/presentationml/2006/ole">
            <p:oleObj spid="_x0000_s1026" name="Image" r:id="rId4" imgW="1158438" imgH="1146244" progId="">
              <p:embed/>
            </p:oleObj>
          </a:graphicData>
        </a:graphic>
      </p:graphicFrame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013325" y="2971800"/>
            <a:ext cx="1836737" cy="960438"/>
            <a:chOff x="3521" y="1827"/>
            <a:chExt cx="1157" cy="605"/>
          </a:xfrm>
        </p:grpSpPr>
        <p:sp>
          <p:nvSpPr>
            <p:cNvPr id="1034" name="Line 10"/>
            <p:cNvSpPr>
              <a:spLocks noChangeShapeType="1"/>
            </p:cNvSpPr>
            <p:nvPr/>
          </p:nvSpPr>
          <p:spPr bwMode="auto">
            <a:xfrm>
              <a:off x="3606" y="2115"/>
              <a:ext cx="0" cy="317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triangle" w="lg" len="med"/>
            </a:ln>
          </p:spPr>
          <p:txBody>
            <a:bodyPr wrap="none" anchor="ctr"/>
            <a:lstStyle/>
            <a:p>
              <a:endParaRPr lang="sv-SE" sz="2000"/>
            </a:p>
          </p:txBody>
        </p:sp>
        <p:sp>
          <p:nvSpPr>
            <p:cNvPr id="1035" name="Text Box 11"/>
            <p:cNvSpPr txBox="1">
              <a:spLocks noChangeArrowheads="1"/>
            </p:cNvSpPr>
            <p:nvPr/>
          </p:nvSpPr>
          <p:spPr bwMode="auto">
            <a:xfrm>
              <a:off x="3521" y="1827"/>
              <a:ext cx="115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sv-SE" sz="2000" dirty="0"/>
                <a:t>Unstable roof</a:t>
              </a: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936750" y="3787775"/>
            <a:ext cx="2924175" cy="2305050"/>
            <a:chOff x="1583" y="2341"/>
            <a:chExt cx="1842" cy="1452"/>
          </a:xfrm>
        </p:grpSpPr>
        <p:sp>
          <p:nvSpPr>
            <p:cNvPr id="1031" name="Freeform 13"/>
            <p:cNvSpPr>
              <a:spLocks/>
            </p:cNvSpPr>
            <p:nvPr/>
          </p:nvSpPr>
          <p:spPr bwMode="auto">
            <a:xfrm>
              <a:off x="3243" y="2341"/>
              <a:ext cx="136" cy="1452"/>
            </a:xfrm>
            <a:custGeom>
              <a:avLst/>
              <a:gdLst>
                <a:gd name="T0" fmla="*/ 17 w 159"/>
                <a:gd name="T1" fmla="*/ 0 h 1452"/>
                <a:gd name="T2" fmla="*/ 17 w 159"/>
                <a:gd name="T3" fmla="*/ 772 h 1452"/>
                <a:gd name="T4" fmla="*/ 116 w 159"/>
                <a:gd name="T5" fmla="*/ 1452 h 1452"/>
                <a:gd name="T6" fmla="*/ 0 60000 65536"/>
                <a:gd name="T7" fmla="*/ 0 60000 65536"/>
                <a:gd name="T8" fmla="*/ 0 60000 65536"/>
                <a:gd name="T9" fmla="*/ 0 w 159"/>
                <a:gd name="T10" fmla="*/ 0 h 1452"/>
                <a:gd name="T11" fmla="*/ 159 w 159"/>
                <a:gd name="T12" fmla="*/ 1452 h 14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9" h="1452">
                  <a:moveTo>
                    <a:pt x="23" y="0"/>
                  </a:moveTo>
                  <a:cubicBezTo>
                    <a:pt x="11" y="265"/>
                    <a:pt x="0" y="530"/>
                    <a:pt x="23" y="772"/>
                  </a:cubicBezTo>
                  <a:cubicBezTo>
                    <a:pt x="46" y="1014"/>
                    <a:pt x="136" y="1324"/>
                    <a:pt x="159" y="1452"/>
                  </a:cubicBezTo>
                </a:path>
              </a:pathLst>
            </a:custGeom>
            <a:noFill/>
            <a:ln w="317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sv-SE" sz="2000"/>
            </a:p>
          </p:txBody>
        </p:sp>
        <p:sp>
          <p:nvSpPr>
            <p:cNvPr id="1032" name="Line 15"/>
            <p:cNvSpPr>
              <a:spLocks noChangeShapeType="1"/>
            </p:cNvSpPr>
            <p:nvPr/>
          </p:nvSpPr>
          <p:spPr bwMode="auto">
            <a:xfrm>
              <a:off x="3152" y="3158"/>
              <a:ext cx="273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triangle" w="lg" len="med"/>
            </a:ln>
          </p:spPr>
          <p:txBody>
            <a:bodyPr wrap="none" anchor="ctr"/>
            <a:lstStyle/>
            <a:p>
              <a:endParaRPr lang="sv-SE" sz="2000"/>
            </a:p>
          </p:txBody>
        </p:sp>
        <p:sp>
          <p:nvSpPr>
            <p:cNvPr id="1033" name="Text Box 16"/>
            <p:cNvSpPr txBox="1">
              <a:spLocks noChangeArrowheads="1"/>
            </p:cNvSpPr>
            <p:nvPr/>
          </p:nvSpPr>
          <p:spPr bwMode="auto">
            <a:xfrm>
              <a:off x="1583" y="2931"/>
              <a:ext cx="1496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sv-SE" sz="2000"/>
                <a:t>Bulging walls</a:t>
              </a:r>
            </a:p>
            <a:p>
              <a:r>
                <a:rPr lang="sv-SE" sz="1600"/>
                <a:t>(Hydrostatic pressure)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9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Tank Conditions</a:t>
            </a:r>
          </a:p>
        </p:txBody>
      </p:sp>
      <p:sp>
        <p:nvSpPr>
          <p:cNvPr id="473100" name="Rectangle 12"/>
          <p:cNvSpPr>
            <a:spLocks noGrp="1" noChangeArrowheads="1"/>
          </p:cNvSpPr>
          <p:nvPr>
            <p:ph sz="half" idx="1"/>
          </p:nvPr>
        </p:nvSpPr>
        <p:spPr>
          <a:xfrm>
            <a:off x="571500" y="1206500"/>
            <a:ext cx="4360540" cy="4546600"/>
          </a:xfrm>
        </p:spPr>
        <p:txBody>
          <a:bodyPr/>
          <a:lstStyle/>
          <a:p>
            <a:r>
              <a:rPr lang="en-US" dirty="0" smtClean="0"/>
              <a:t>Internal obstacles</a:t>
            </a:r>
          </a:p>
          <a:p>
            <a:pPr lvl="1"/>
            <a:r>
              <a:rPr lang="en-US" dirty="0" smtClean="0"/>
              <a:t>Supporting beams</a:t>
            </a:r>
          </a:p>
          <a:p>
            <a:pPr lvl="1"/>
            <a:r>
              <a:rPr lang="en-US" dirty="0" smtClean="0"/>
              <a:t>Heating coils</a:t>
            </a:r>
          </a:p>
          <a:p>
            <a:pPr lvl="1"/>
            <a:r>
              <a:rPr lang="en-US" dirty="0" smtClean="0"/>
              <a:t>Agitators</a:t>
            </a:r>
          </a:p>
          <a:p>
            <a:r>
              <a:rPr lang="en-US" dirty="0" smtClean="0"/>
              <a:t>Surface condition</a:t>
            </a:r>
          </a:p>
          <a:p>
            <a:pPr lvl="1"/>
            <a:r>
              <a:rPr lang="en-US" dirty="0" smtClean="0"/>
              <a:t>Turbulence</a:t>
            </a:r>
          </a:p>
          <a:p>
            <a:pPr lvl="1"/>
            <a:r>
              <a:rPr lang="en-US" dirty="0" smtClean="0"/>
              <a:t>Foam</a:t>
            </a:r>
          </a:p>
          <a:p>
            <a:r>
              <a:rPr lang="en-US" dirty="0" smtClean="0"/>
              <a:t>Atmospheric conditions</a:t>
            </a:r>
          </a:p>
          <a:p>
            <a:pPr lvl="1"/>
            <a:r>
              <a:rPr lang="en-US" dirty="0" smtClean="0"/>
              <a:t>Steam/Vapor</a:t>
            </a:r>
          </a:p>
          <a:p>
            <a:endParaRPr lang="en-US" dirty="0" smtClean="0"/>
          </a:p>
        </p:txBody>
      </p:sp>
      <p:pic>
        <p:nvPicPr>
          <p:cNvPr id="33796" name="Picture 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622925" y="1206500"/>
            <a:ext cx="2489200" cy="4546600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3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3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3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3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3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3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3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3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3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3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Installation influence	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Mechanical problems should be avoided</a:t>
            </a:r>
          </a:p>
          <a:p>
            <a:pPr lvl="1"/>
            <a:r>
              <a:rPr lang="en-US" dirty="0" smtClean="0"/>
              <a:t>Stable installation position of gauge</a:t>
            </a:r>
          </a:p>
          <a:p>
            <a:pPr lvl="1"/>
            <a:r>
              <a:rPr lang="en-US" dirty="0" smtClean="0"/>
              <a:t>Avoid position around pipelines (in- / out-let)</a:t>
            </a:r>
          </a:p>
          <a:p>
            <a:pPr lvl="1"/>
            <a:endParaRPr lang="en-US" dirty="0" smtClean="0"/>
          </a:p>
          <a:p>
            <a:pPr lvl="1">
              <a:buFont typeface="Wingdings" pitchFamily="2" charset="2"/>
              <a:buNone/>
            </a:pPr>
            <a:r>
              <a:rPr lang="en-US" i="1" dirty="0" smtClean="0"/>
              <a:t>Some logic functions in gauge software can help to </a:t>
            </a:r>
          </a:p>
          <a:p>
            <a:pPr lvl="1">
              <a:buFont typeface="Wingdings" pitchFamily="2" charset="2"/>
              <a:buNone/>
            </a:pPr>
            <a:r>
              <a:rPr lang="en-US" i="1" dirty="0" smtClean="0"/>
              <a:t>override errors in the installation</a:t>
            </a:r>
            <a:r>
              <a:rPr lang="en-US" dirty="0" smtClean="0"/>
              <a:t>  </a:t>
            </a:r>
          </a:p>
          <a:p>
            <a:pPr lvl="1"/>
            <a:endParaRPr lang="en-US" dirty="0" smtClean="0"/>
          </a:p>
        </p:txBody>
      </p:sp>
      <p:sp>
        <p:nvSpPr>
          <p:cNvPr id="34820" name="Text Box 6"/>
          <p:cNvSpPr txBox="1">
            <a:spLocks noChangeArrowheads="1"/>
          </p:cNvSpPr>
          <p:nvPr/>
        </p:nvSpPr>
        <p:spPr bwMode="auto">
          <a:xfrm>
            <a:off x="571500" y="1268413"/>
            <a:ext cx="8143875" cy="461962"/>
          </a:xfrm>
          <a:prstGeom prst="rect">
            <a:avLst/>
          </a:prstGeom>
          <a:solidFill>
            <a:srgbClr val="FFFF00"/>
          </a:solidFill>
          <a:ln w="44450" cap="rnd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>
                <a:solidFill>
                  <a:schemeClr val="tx1"/>
                </a:solidFill>
              </a:rPr>
              <a:t>A gauge can never measure better than its installation.</a:t>
            </a:r>
            <a:endParaRPr lang="sv-SE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Tank Survey</a:t>
            </a:r>
          </a:p>
        </p:txBody>
      </p:sp>
      <p:pic>
        <p:nvPicPr>
          <p:cNvPr id="35843" name="Picture 7" descr="Roof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25" y="1143000"/>
            <a:ext cx="6929438" cy="467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8"/>
          <p:cNvSpPr txBox="1">
            <a:spLocks noChangeArrowheads="1"/>
          </p:cNvSpPr>
          <p:nvPr/>
        </p:nvSpPr>
        <p:spPr bwMode="auto">
          <a:xfrm>
            <a:off x="1000125" y="1143000"/>
            <a:ext cx="6929438" cy="3286125"/>
          </a:xfrm>
          <a:prstGeom prst="rect">
            <a:avLst/>
          </a:prstGeom>
          <a:solidFill>
            <a:srgbClr val="000000">
              <a:alpha val="3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SzPct val="60000"/>
              <a:buFont typeface="Wingdings" pitchFamily="2" charset="2"/>
              <a:buNone/>
              <a:defRPr/>
            </a:pPr>
            <a:r>
              <a:rPr lang="en-US" sz="3600" i="1" kern="0" dirty="0">
                <a:solidFill>
                  <a:srgbClr val="FFC000"/>
                </a:solidFill>
                <a:latin typeface="+mn-lt"/>
              </a:rPr>
              <a:t>Climb all those tanks…???</a:t>
            </a:r>
            <a:endParaRPr lang="en-US" sz="4000" kern="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000125" y="4077072"/>
            <a:ext cx="6929438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3600" i="1" dirty="0">
                <a:solidFill>
                  <a:srgbClr val="FFC000"/>
                </a:solidFill>
              </a:rPr>
              <a:t>Oh yes… </a:t>
            </a:r>
            <a:endParaRPr lang="en-GB" sz="3600" i="1" dirty="0" smtClean="0">
              <a:solidFill>
                <a:srgbClr val="FFC000"/>
              </a:solidFill>
            </a:endParaRPr>
          </a:p>
          <a:p>
            <a:endParaRPr lang="en-GB" sz="3600" i="1" dirty="0">
              <a:solidFill>
                <a:srgbClr val="FFC000"/>
              </a:solidFill>
            </a:endParaRPr>
          </a:p>
          <a:p>
            <a:r>
              <a:rPr lang="en-GB" sz="3600" i="1" dirty="0">
                <a:solidFill>
                  <a:srgbClr val="FFC000"/>
                </a:solidFill>
              </a:rPr>
              <a:t>You need to climb everyone!!!</a:t>
            </a:r>
            <a:endParaRPr lang="sv-SE" sz="3600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6&quot;/&gt;&lt;/object&gt;&lt;object type=&quot;3&quot; unique_id=&quot;10005&quot;&gt;&lt;property id=&quot;20148&quot; value=&quot;5&quot;/&gt;&lt;property id=&quot;20300&quot; value=&quot;Slide 2 - &amp;quot;Lesson Goal&amp;quot;&quot;/&gt;&lt;property id=&quot;20307&quot; value=&quot;257&quot;/&gt;&lt;/object&gt;&lt;object type=&quot;3&quot; unique_id=&quot;10006&quot;&gt;&lt;property id=&quot;20148&quot; value=&quot;5&quot;/&gt;&lt;property id=&quot;20300&quot; value=&quot;Slide 3 - &amp;quot;Contents&amp;amp;#x09;&amp;amp;#x09;&amp;quot;&quot;/&gt;&lt;property id=&quot;20307&quot; value=&quot;261&quot;/&gt;&lt;/object&gt;&lt;object type=&quot;3&quot; unique_id=&quot;10007&quot;&gt;&lt;property id=&quot;20148&quot; value=&quot;5&quot;/&gt;&lt;property id=&quot;20300&quot; value=&quot;Slide 4 - &amp;quot;API Standards&amp;quot;&quot;/&gt;&lt;property id=&quot;20307&quot; value=&quot;262&quot;/&gt;&lt;/object&gt;&lt;object type=&quot;3&quot; unique_id=&quot;10008&quot;&gt;&lt;property id=&quot;20148&quot; value=&quot;5&quot;/&gt;&lt;property id=&quot;20300&quot; value=&quot;Slide 5 - &amp;quot;API Standards&amp;quot;&quot;/&gt;&lt;property id=&quot;20307&quot; value=&quot;263&quot;/&gt;&lt;/object&gt;&lt;object type=&quot;3&quot; unique_id=&quot;10009&quot;&gt;&lt;property id=&quot;20148&quot; value=&quot;5&quot;/&gt;&lt;property id=&quot;20300&quot; value=&quot;Slide 6 - &amp;quot;Tank Construction&amp;amp;#x09;&amp;quot;&quot;/&gt;&lt;property id=&quot;20307&quot; value=&quot;264&quot;/&gt;&lt;/object&gt;&lt;object type=&quot;3&quot; unique_id=&quot;10010&quot;&gt;&lt;property id=&quot;20148&quot; value=&quot;5&quot;/&gt;&lt;property id=&quot;20300&quot; value=&quot;Slide 7 - &amp;quot;Tank Conditions&amp;quot;&quot;/&gt;&lt;property id=&quot;20307&quot; value=&quot;265&quot;/&gt;&lt;/object&gt;&lt;object type=&quot;3&quot; unique_id=&quot;10011&quot;&gt;&lt;property id=&quot;20148&quot; value=&quot;5&quot;/&gt;&lt;property id=&quot;20300&quot; value=&quot;Slide 8 - &amp;quot;Installation influence&amp;amp;#x09;&amp;quot;&quot;/&gt;&lt;property id=&quot;20307&quot; value=&quot;266&quot;/&gt;&lt;/object&gt;&lt;object type=&quot;3&quot; unique_id=&quot;10012&quot;&gt;&lt;property id=&quot;20148&quot; value=&quot;5&quot;/&gt;&lt;property id=&quot;20300&quot; value=&quot;Slide 9 - &amp;quot;Tank Survey&amp;quot;&quot;/&gt;&lt;property id=&quot;20307&quot; value=&quot;267&quot;/&gt;&lt;/object&gt;&lt;object type=&quot;3&quot; unique_id=&quot;10013&quot;&gt;&lt;property id=&quot;20148&quot; value=&quot;5&quot;/&gt;&lt;property id=&quot;20300&quot; value=&quot;Slide 10 - &amp;quot;Tank Survey&amp;quot;&quot;/&gt;&lt;property id=&quot;20307&quot; value=&quot;268&quot;/&gt;&lt;/object&gt;&lt;object type=&quot;3&quot; unique_id=&quot;10014&quot;&gt;&lt;property id=&quot;20148&quot; value=&quot;5&quot;/&gt;&lt;property id=&quot;20300&quot; value=&quot;Slide 11 - &amp;quot;Tank connections&amp;quot;&quot;/&gt;&lt;property id=&quot;20307&quot; value=&quot;269&quot;/&gt;&lt;/object&gt;&lt;object type=&quot;3&quot; unique_id=&quot;10015&quot;&gt;&lt;property id=&quot;20148&quot; value=&quot;5&quot;/&gt;&lt;property id=&quot;20300&quot; value=&quot;Slide 12 - &amp;quot;Tank distances&amp;quot;&quot;/&gt;&lt;property id=&quot;20307&quot; value=&quot;270&quot;/&gt;&lt;/object&gt;&lt;object type=&quot;3&quot; unique_id=&quot;10016&quot;&gt;&lt;property id=&quot;20148&quot; value=&quot;5&quot;/&gt;&lt;property id=&quot;20300&quot; value=&quot;Slide 13 - &amp;quot;Tank distances&amp;quot;&quot;/&gt;&lt;property id=&quot;20307&quot; value=&quot;271&quot;/&gt;&lt;/object&gt;&lt;object type=&quot;3&quot; unique_id=&quot;10017&quot;&gt;&lt;property id=&quot;20148&quot; value=&quot;5&quot;/&gt;&lt;property id=&quot;20300&quot; value=&quot;Slide 14 - &amp;quot;Gauge reference point&amp;quot;&quot;/&gt;&lt;property id=&quot;20307&quot; value=&quot;272&quot;/&gt;&lt;/object&gt;&lt;object type=&quot;3&quot; unique_id=&quot;10018&quot;&gt;&lt;property id=&quot;20148&quot; value=&quot;5&quot;/&gt;&lt;property id=&quot;20300&quot; value=&quot;Slide 15 - &amp;quot;Gauge nozzle&amp;quot;&quot;/&gt;&lt;property id=&quot;20307&quot; value=&quot;273&quot;/&gt;&lt;/object&gt;&lt;object type=&quot;3&quot; unique_id=&quot;10019&quot;&gt;&lt;property id=&quot;20148&quot; value=&quot;5&quot;/&gt;&lt;property id=&quot;20300&quot; value=&quot;Slide 16 - &amp;quot;Gauge nozzle&amp;quot;&quot;/&gt;&lt;property id=&quot;20307&quot; value=&quot;274&quot;/&gt;&lt;/object&gt;&lt;object type=&quot;3&quot; unique_id=&quot;10020&quot;&gt;&lt;property id=&quot;20148&quot; value=&quot;5&quot;/&gt;&lt;property id=&quot;20300&quot; value=&quot;Slide 17 - &amp;quot;Gauge nozzle&amp;quot;&quot;/&gt;&lt;property id=&quot;20307&quot; value=&quot;275&quot;/&gt;&lt;/object&gt;&lt;object type=&quot;3&quot; unique_id=&quot;10023&quot;&gt;&lt;property id=&quot;20148&quot; value=&quot;5&quot;/&gt;&lt;property id=&quot;20300&quot; value=&quot;Slide 20 - &amp;quot;Gauge inclination&amp;quot;&quot;/&gt;&lt;property id=&quot;20307&quot; value=&quot;278&quot;/&gt;&lt;/object&gt;&lt;object type=&quot;3&quot; unique_id=&quot;10024&quot;&gt;&lt;property id=&quot;20148&quot; value=&quot;5&quot;/&gt;&lt;property id=&quot;20300&quot; value=&quot;Slide 21 - &amp;quot;Direction of RTG&amp;quot;&quot;/&gt;&lt;property id=&quot;20307&quot; value=&quot;279&quot;/&gt;&lt;/object&gt;&lt;object type=&quot;3&quot; unique_id=&quot;10025&quot;&gt;&lt;property id=&quot;20148&quot; value=&quot;5&quot;/&gt;&lt;property id=&quot;20300&quot; value=&quot;Slide 22 - &amp;quot;Still pipe – Array antenna&amp;quot;&quot;/&gt;&lt;property id=&quot;20307&quot; value=&quot;280&quot;/&gt;&lt;/object&gt;&lt;object type=&quot;3&quot; unique_id=&quot;10026&quot;&gt;&lt;property id=&quot;20148&quot; value=&quot;5&quot;/&gt;&lt;property id=&quot;20300&quot; value=&quot;Slide 23 - &amp;quot;Disk dimension&amp;quot;&quot;/&gt;&lt;property id=&quot;20307&quot; value=&quot;281&quot;/&gt;&lt;/object&gt;&lt;object type=&quot;3&quot; unique_id=&quot;10027&quot;&gt;&lt;property id=&quot;20148&quot; value=&quot;5&quot;/&gt;&lt;property id=&quot;20300&quot; value=&quot;Slide 24 - &amp;quot;Still pipe - requirements&amp;quot;&quot;/&gt;&lt;property id=&quot;20307&quot; value=&quot;282&quot;/&gt;&lt;/object&gt;&lt;object type=&quot;3&quot; unique_id=&quot;10028&quot;&gt;&lt;property id=&quot;20148&quot; value=&quot;5&quot;/&gt;&lt;property id=&quot;20300&quot; value=&quot;Slide 25 - &amp;quot;Still pipe&amp;amp;#x09;&amp;quot;&quot;/&gt;&lt;property id=&quot;20307&quot; value=&quot;283&quot;/&gt;&lt;/object&gt;&lt;object type=&quot;3&quot; unique_id=&quot;10029&quot;&gt;&lt;property id=&quot;20148&quot; value=&quot;5&quot;/&gt;&lt;property id=&quot;20300&quot; value=&quot;Slide 26 - &amp;quot;Slot dimensions&amp;quot;&quot;/&gt;&lt;property id=&quot;20307&quot; value=&quot;284&quot;/&gt;&lt;/object&gt;&lt;object type=&quot;3&quot; unique_id=&quot;10030&quot;&gt;&lt;property id=&quot;20148&quot; value=&quot;5&quot;/&gt;&lt;property id=&quot;20300&quot; value=&quot;Slide 27 - &amp;quot;A pipe&amp;quot;&quot;/&gt;&lt;property id=&quot;20307&quot; value=&quot;285&quot;/&gt;&lt;/object&gt;&lt;object type=&quot;3&quot; unique_id=&quot;10031&quot;&gt;&lt;property id=&quot;20148&quot; value=&quot;5&quot;/&gt;&lt;property id=&quot;20300&quot; value=&quot;Slide 28 - &amp;quot;Pipe end&amp;quot;&quot;/&gt;&lt;property id=&quot;20307&quot; value=&quot;286&quot;/&gt;&lt;/object&gt;&lt;object type=&quot;3&quot; unique_id=&quot;10032&quot;&gt;&lt;property id=&quot;20148&quot; value=&quot;5&quot;/&gt;&lt;property id=&quot;20300&quot; value=&quot;Slide 29 - &amp;quot;Mechanical Requirements&amp;quot;&quot;/&gt;&lt;property id=&quot;20307&quot; value=&quot;287&quot;/&gt;&lt;/object&gt;&lt;object type=&quot;3&quot; unique_id=&quot;10033&quot;&gt;&lt;property id=&quot;20148&quot; value=&quot;5&quot;/&gt;&lt;property id=&quot;20300&quot; value=&quot;Slide 31 - &amp;quot;Weather protection &amp;quot;&quot;/&gt;&lt;property id=&quot;20307&quot; value=&quot;288&quot;/&gt;&lt;/object&gt;&lt;object type=&quot;3&quot; unique_id=&quot;10912&quot;&gt;&lt;property id=&quot;20148&quot; value=&quot;5&quot;/&gt;&lt;property id=&quot;20300&quot; value=&quot;Slide 18 - &amp;quot;Radar beam angle&amp;quot;&quot;/&gt;&lt;property id=&quot;20307&quot; value=&quot;290&quot;/&gt;&lt;/object&gt;&lt;object type=&quot;3&quot; unique_id=&quot;11091&quot;&gt;&lt;property id=&quot;20148&quot; value=&quot;5&quot;/&gt;&lt;property id=&quot;20300&quot; value=&quot;Slide 19 - &amp;quot;Gauge Installation&amp;quot;&quot;/&gt;&lt;property id=&quot;20307&quot; value=&quot;291&quot;/&gt;&lt;/object&gt;&lt;object type=&quot;3&quot; unique_id=&quot;11092&quot;&gt;&lt;property id=&quot;20148&quot; value=&quot;5&quot;/&gt;&lt;property id=&quot;20300&quot; value=&quot;Slide 30 - &amp;quot;Mechanical Requirements&amp;quot;&quot;/&gt;&lt;property id=&quot;20307&quot; value=&quot;292&quot;/&gt;&lt;/object&gt;&lt;/object&gt;&lt;/object&gt;&lt;/database&gt;"/>
  <p:tag name="SECTOMILLISECCONVERTED" val="1"/>
  <p:tag name="ARTICULATE_PROJECT_OPEN" val="0"/>
</p:tagLst>
</file>

<file path=ppt/theme/theme1.xml><?xml version="1.0" encoding="utf-8"?>
<a:theme xmlns:a="http://schemas.openxmlformats.org/drawingml/2006/main" name="RTG_White">
  <a:themeElements>
    <a:clrScheme name="RTG_White 1">
      <a:dk1>
        <a:srgbClr val="0F245F"/>
      </a:dk1>
      <a:lt1>
        <a:srgbClr val="FFFFFF"/>
      </a:lt1>
      <a:dk2>
        <a:srgbClr val="0F245F"/>
      </a:dk2>
      <a:lt2>
        <a:srgbClr val="969696"/>
      </a:lt2>
      <a:accent1>
        <a:srgbClr val="009900"/>
      </a:accent1>
      <a:accent2>
        <a:srgbClr val="FF0000"/>
      </a:accent2>
      <a:accent3>
        <a:srgbClr val="FFFFFF"/>
      </a:accent3>
      <a:accent4>
        <a:srgbClr val="0B1D50"/>
      </a:accent4>
      <a:accent5>
        <a:srgbClr val="AACAAA"/>
      </a:accent5>
      <a:accent6>
        <a:srgbClr val="E70000"/>
      </a:accent6>
      <a:hlink>
        <a:srgbClr val="0099CC"/>
      </a:hlink>
      <a:folHlink>
        <a:srgbClr val="CC0066"/>
      </a:folHlink>
    </a:clrScheme>
    <a:fontScheme name="RTG_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TG_White 1">
        <a:dk1>
          <a:srgbClr val="0F245F"/>
        </a:dk1>
        <a:lt1>
          <a:srgbClr val="FFFFFF"/>
        </a:lt1>
        <a:dk2>
          <a:srgbClr val="0F245F"/>
        </a:dk2>
        <a:lt2>
          <a:srgbClr val="969696"/>
        </a:lt2>
        <a:accent1>
          <a:srgbClr val="009900"/>
        </a:accent1>
        <a:accent2>
          <a:srgbClr val="FF0000"/>
        </a:accent2>
        <a:accent3>
          <a:srgbClr val="FFFFFF"/>
        </a:accent3>
        <a:accent4>
          <a:srgbClr val="0B1D50"/>
        </a:accent4>
        <a:accent5>
          <a:srgbClr val="AACAAA"/>
        </a:accent5>
        <a:accent6>
          <a:srgbClr val="E70000"/>
        </a:accent6>
        <a:hlink>
          <a:srgbClr val="0099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RTG_White</Template>
  <TotalTime>229</TotalTime>
  <Words>1149</Words>
  <Application>Microsoft Office PowerPoint</Application>
  <PresentationFormat>On-screen Show (4:3)</PresentationFormat>
  <Paragraphs>305</Paragraphs>
  <Slides>31</Slides>
  <Notes>30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RTG_White</vt:lpstr>
      <vt:lpstr>Image</vt:lpstr>
      <vt:lpstr>Slide 1</vt:lpstr>
      <vt:lpstr>Lesson Goal</vt:lpstr>
      <vt:lpstr>Contents  </vt:lpstr>
      <vt:lpstr>API Standards</vt:lpstr>
      <vt:lpstr>API Standards</vt:lpstr>
      <vt:lpstr>Tank Construction </vt:lpstr>
      <vt:lpstr>Tank Conditions</vt:lpstr>
      <vt:lpstr>Installation influence </vt:lpstr>
      <vt:lpstr>Tank Survey</vt:lpstr>
      <vt:lpstr>Tank Survey</vt:lpstr>
      <vt:lpstr>Tank connections</vt:lpstr>
      <vt:lpstr>Tank distances</vt:lpstr>
      <vt:lpstr>Tank distances</vt:lpstr>
      <vt:lpstr>Gauge reference point</vt:lpstr>
      <vt:lpstr>Gauge nozzle</vt:lpstr>
      <vt:lpstr>Gauge nozzle</vt:lpstr>
      <vt:lpstr>Gauge nozzle</vt:lpstr>
      <vt:lpstr>Radar beam angle</vt:lpstr>
      <vt:lpstr>Gauge Installation</vt:lpstr>
      <vt:lpstr>Gauge inclination</vt:lpstr>
      <vt:lpstr>Direction of RTG</vt:lpstr>
      <vt:lpstr>Still pipe – Array antenna</vt:lpstr>
      <vt:lpstr>Disk dimension</vt:lpstr>
      <vt:lpstr>Still pipe - requirements</vt:lpstr>
      <vt:lpstr>Still pipe </vt:lpstr>
      <vt:lpstr>Slot dimensions</vt:lpstr>
      <vt:lpstr>A pipe</vt:lpstr>
      <vt:lpstr>Pipe end</vt:lpstr>
      <vt:lpstr>Mechanical Requirements</vt:lpstr>
      <vt:lpstr>Mechanical Requirements</vt:lpstr>
      <vt:lpstr>Weather protection </vt:lpstr>
    </vt:vector>
  </TitlesOfParts>
  <Company>SAAB Marine Elecronics 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josand</dc:creator>
  <cp:lastModifiedBy>hhjortsberg</cp:lastModifiedBy>
  <cp:revision>61</cp:revision>
  <cp:lastPrinted>2001-01-11T06:42:40Z</cp:lastPrinted>
  <dcterms:created xsi:type="dcterms:W3CDTF">2009-05-18T12:38:47Z</dcterms:created>
  <dcterms:modified xsi:type="dcterms:W3CDTF">2011-02-16T08:31:18Z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roved">
    <vt:lpwstr>GD</vt:lpwstr>
  </property>
  <property fmtid="{D5CDD505-2E9C-101B-9397-08002B2CF9AE}" pid="3" name="IssuedBy">
    <vt:lpwstr>Violeta Lipic</vt:lpwstr>
  </property>
  <property fmtid="{D5CDD505-2E9C-101B-9397-08002B2CF9AE}" pid="4" name="DeptIssuing">
    <vt:lpwstr>GD-VL</vt:lpwstr>
  </property>
  <property fmtid="{D5CDD505-2E9C-101B-9397-08002B2CF9AE}" pid="5" name="Issue">
    <vt:lpwstr>1</vt:lpwstr>
  </property>
  <property fmtid="{D5CDD505-2E9C-101B-9397-08002B2CF9AE}" pid="6" name="DocumentType">
    <vt:lpwstr> </vt:lpwstr>
  </property>
  <property fmtid="{D5CDD505-2E9C-101B-9397-08002B2CF9AE}" pid="7" name="InfoClass">
    <vt:lpwstr>I</vt:lpwstr>
  </property>
  <property fmtid="{D5CDD505-2E9C-101B-9397-08002B2CF9AE}" pid="8" name="Date">
    <vt:lpwstr>2007-01-26</vt:lpwstr>
  </property>
  <property fmtid="{D5CDD505-2E9C-101B-9397-08002B2CF9AE}" pid="9" name="Time">
    <vt:lpwstr>16:10</vt:lpwstr>
  </property>
  <property fmtid="{D5CDD505-2E9C-101B-9397-08002B2CF9AE}" pid="10" name="TitleIssuer">
    <vt:lpwstr>System Developer</vt:lpwstr>
  </property>
  <property fmtid="{D5CDD505-2E9C-101B-9397-08002B2CF9AE}" pid="11" name="Phone">
    <vt:lpwstr>+46 31 337 07 32</vt:lpwstr>
  </property>
  <property fmtid="{D5CDD505-2E9C-101B-9397-08002B2CF9AE}" pid="12" name="Email">
    <vt:lpwstr>violeta.lipic@emersonprocess.com</vt:lpwstr>
  </property>
  <property fmtid="{D5CDD505-2E9C-101B-9397-08002B2CF9AE}" pid="13" name="HardCopy">
    <vt:lpwstr>True</vt:lpwstr>
  </property>
  <property fmtid="{D5CDD505-2E9C-101B-9397-08002B2CF9AE}" pid="14" name="Keywords">
    <vt:lpwstr>&amp;nbsp;</vt:lpwstr>
  </property>
  <property fmtid="{D5CDD505-2E9C-101B-9397-08002B2CF9AE}" pid="15" name="StoredAt">
    <vt:lpwstr> </vt:lpwstr>
  </property>
  <property fmtid="{D5CDD505-2E9C-101B-9397-08002B2CF9AE}" pid="16" name="RegNo">
    <vt:lpwstr> </vt:lpwstr>
  </property>
</Properties>
</file>